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83" r:id="rId7"/>
    <p:sldId id="262" r:id="rId8"/>
    <p:sldId id="263" r:id="rId9"/>
    <p:sldId id="282" r:id="rId10"/>
    <p:sldId id="289" r:id="rId11"/>
    <p:sldId id="266" r:id="rId12"/>
    <p:sldId id="271" r:id="rId13"/>
    <p:sldId id="267" r:id="rId14"/>
    <p:sldId id="269" r:id="rId15"/>
    <p:sldId id="270" r:id="rId16"/>
    <p:sldId id="268" r:id="rId17"/>
    <p:sldId id="272" r:id="rId18"/>
    <p:sldId id="265" r:id="rId19"/>
    <p:sldId id="264" r:id="rId20"/>
    <p:sldId id="273" r:id="rId21"/>
    <p:sldId id="274" r:id="rId22"/>
    <p:sldId id="275" r:id="rId23"/>
    <p:sldId id="276" r:id="rId24"/>
    <p:sldId id="277" r:id="rId25"/>
    <p:sldId id="298" r:id="rId26"/>
    <p:sldId id="299" r:id="rId27"/>
    <p:sldId id="300" r:id="rId28"/>
    <p:sldId id="301" r:id="rId29"/>
    <p:sldId id="303" r:id="rId30"/>
    <p:sldId id="304" r:id="rId31"/>
    <p:sldId id="302" r:id="rId32"/>
    <p:sldId id="281" r:id="rId33"/>
    <p:sldId id="286" r:id="rId34"/>
    <p:sldId id="278" r:id="rId35"/>
    <p:sldId id="285" r:id="rId36"/>
    <p:sldId id="287" r:id="rId37"/>
    <p:sldId id="288" r:id="rId38"/>
    <p:sldId id="295" r:id="rId39"/>
    <p:sldId id="296" r:id="rId40"/>
    <p:sldId id="297" r:id="rId41"/>
    <p:sldId id="291" r:id="rId42"/>
    <p:sldId id="292" r:id="rId43"/>
    <p:sldId id="293" r:id="rId44"/>
    <p:sldId id="294" r:id="rId45"/>
    <p:sldId id="279" r:id="rId46"/>
    <p:sldId id="280" r:id="rId47"/>
    <p:sldId id="284"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38104E7A-E9A6-4029-9288-3C2187A123C6}" type="datetimeFigureOut">
              <a:rPr lang="en-CA" smtClean="0"/>
              <a:t>2019-12-03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C7BB6A5-44EF-4A71-B63B-93617F22DFB9}" type="slidenum">
              <a:rPr lang="en-CA" smtClean="0"/>
              <a:t>‹#›</a:t>
            </a:fld>
            <a:endParaRPr lang="en-CA"/>
          </a:p>
        </p:txBody>
      </p:sp>
    </p:spTree>
    <p:extLst>
      <p:ext uri="{BB962C8B-B14F-4D97-AF65-F5344CB8AC3E}">
        <p14:creationId xmlns:p14="http://schemas.microsoft.com/office/powerpoint/2010/main" val="1414689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8104E7A-E9A6-4029-9288-3C2187A123C6}" type="datetimeFigureOut">
              <a:rPr lang="en-CA" smtClean="0"/>
              <a:t>2019-12-03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C7BB6A5-44EF-4A71-B63B-93617F22DFB9}" type="slidenum">
              <a:rPr lang="en-CA" smtClean="0"/>
              <a:t>‹#›</a:t>
            </a:fld>
            <a:endParaRPr lang="en-CA"/>
          </a:p>
        </p:txBody>
      </p:sp>
    </p:spTree>
    <p:extLst>
      <p:ext uri="{BB962C8B-B14F-4D97-AF65-F5344CB8AC3E}">
        <p14:creationId xmlns:p14="http://schemas.microsoft.com/office/powerpoint/2010/main" val="508281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8104E7A-E9A6-4029-9288-3C2187A123C6}" type="datetimeFigureOut">
              <a:rPr lang="en-CA" smtClean="0"/>
              <a:t>2019-12-03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C7BB6A5-44EF-4A71-B63B-93617F22DFB9}" type="slidenum">
              <a:rPr lang="en-CA" smtClean="0"/>
              <a:t>‹#›</a:t>
            </a:fld>
            <a:endParaRPr lang="en-CA"/>
          </a:p>
        </p:txBody>
      </p:sp>
    </p:spTree>
    <p:extLst>
      <p:ext uri="{BB962C8B-B14F-4D97-AF65-F5344CB8AC3E}">
        <p14:creationId xmlns:p14="http://schemas.microsoft.com/office/powerpoint/2010/main" val="1649125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8104E7A-E9A6-4029-9288-3C2187A123C6}" type="datetimeFigureOut">
              <a:rPr lang="en-CA" smtClean="0"/>
              <a:t>2019-12-03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C7BB6A5-44EF-4A71-B63B-93617F22DFB9}" type="slidenum">
              <a:rPr lang="en-CA" smtClean="0"/>
              <a:t>‹#›</a:t>
            </a:fld>
            <a:endParaRPr lang="en-CA"/>
          </a:p>
        </p:txBody>
      </p:sp>
    </p:spTree>
    <p:extLst>
      <p:ext uri="{BB962C8B-B14F-4D97-AF65-F5344CB8AC3E}">
        <p14:creationId xmlns:p14="http://schemas.microsoft.com/office/powerpoint/2010/main" val="1580608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104E7A-E9A6-4029-9288-3C2187A123C6}" type="datetimeFigureOut">
              <a:rPr lang="en-CA" smtClean="0"/>
              <a:t>2019-12-03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C7BB6A5-44EF-4A71-B63B-93617F22DFB9}" type="slidenum">
              <a:rPr lang="en-CA" smtClean="0"/>
              <a:t>‹#›</a:t>
            </a:fld>
            <a:endParaRPr lang="en-CA"/>
          </a:p>
        </p:txBody>
      </p:sp>
    </p:spTree>
    <p:extLst>
      <p:ext uri="{BB962C8B-B14F-4D97-AF65-F5344CB8AC3E}">
        <p14:creationId xmlns:p14="http://schemas.microsoft.com/office/powerpoint/2010/main" val="3360972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38104E7A-E9A6-4029-9288-3C2187A123C6}" type="datetimeFigureOut">
              <a:rPr lang="en-CA" smtClean="0"/>
              <a:t>2019-12-03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C7BB6A5-44EF-4A71-B63B-93617F22DFB9}" type="slidenum">
              <a:rPr lang="en-CA" smtClean="0"/>
              <a:t>‹#›</a:t>
            </a:fld>
            <a:endParaRPr lang="en-CA"/>
          </a:p>
        </p:txBody>
      </p:sp>
    </p:spTree>
    <p:extLst>
      <p:ext uri="{BB962C8B-B14F-4D97-AF65-F5344CB8AC3E}">
        <p14:creationId xmlns:p14="http://schemas.microsoft.com/office/powerpoint/2010/main" val="491675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38104E7A-E9A6-4029-9288-3C2187A123C6}" type="datetimeFigureOut">
              <a:rPr lang="en-CA" smtClean="0"/>
              <a:t>2019-12-03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C7BB6A5-44EF-4A71-B63B-93617F22DFB9}" type="slidenum">
              <a:rPr lang="en-CA" smtClean="0"/>
              <a:t>‹#›</a:t>
            </a:fld>
            <a:endParaRPr lang="en-CA"/>
          </a:p>
        </p:txBody>
      </p:sp>
    </p:spTree>
    <p:extLst>
      <p:ext uri="{BB962C8B-B14F-4D97-AF65-F5344CB8AC3E}">
        <p14:creationId xmlns:p14="http://schemas.microsoft.com/office/powerpoint/2010/main" val="2058759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38104E7A-E9A6-4029-9288-3C2187A123C6}" type="datetimeFigureOut">
              <a:rPr lang="en-CA" smtClean="0"/>
              <a:t>2019-12-03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C7BB6A5-44EF-4A71-B63B-93617F22DFB9}" type="slidenum">
              <a:rPr lang="en-CA" smtClean="0"/>
              <a:t>‹#›</a:t>
            </a:fld>
            <a:endParaRPr lang="en-CA"/>
          </a:p>
        </p:txBody>
      </p:sp>
    </p:spTree>
    <p:extLst>
      <p:ext uri="{BB962C8B-B14F-4D97-AF65-F5344CB8AC3E}">
        <p14:creationId xmlns:p14="http://schemas.microsoft.com/office/powerpoint/2010/main" val="1616825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104E7A-E9A6-4029-9288-3C2187A123C6}" type="datetimeFigureOut">
              <a:rPr lang="en-CA" smtClean="0"/>
              <a:t>2019-12-03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C7BB6A5-44EF-4A71-B63B-93617F22DFB9}" type="slidenum">
              <a:rPr lang="en-CA" smtClean="0"/>
              <a:t>‹#›</a:t>
            </a:fld>
            <a:endParaRPr lang="en-CA"/>
          </a:p>
        </p:txBody>
      </p:sp>
    </p:spTree>
    <p:extLst>
      <p:ext uri="{BB962C8B-B14F-4D97-AF65-F5344CB8AC3E}">
        <p14:creationId xmlns:p14="http://schemas.microsoft.com/office/powerpoint/2010/main" val="3345864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8104E7A-E9A6-4029-9288-3C2187A123C6}" type="datetimeFigureOut">
              <a:rPr lang="en-CA" smtClean="0"/>
              <a:t>2019-12-03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C7BB6A5-44EF-4A71-B63B-93617F22DFB9}" type="slidenum">
              <a:rPr lang="en-CA" smtClean="0"/>
              <a:t>‹#›</a:t>
            </a:fld>
            <a:endParaRPr lang="en-CA"/>
          </a:p>
        </p:txBody>
      </p:sp>
    </p:spTree>
    <p:extLst>
      <p:ext uri="{BB962C8B-B14F-4D97-AF65-F5344CB8AC3E}">
        <p14:creationId xmlns:p14="http://schemas.microsoft.com/office/powerpoint/2010/main" val="4261445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8104E7A-E9A6-4029-9288-3C2187A123C6}" type="datetimeFigureOut">
              <a:rPr lang="en-CA" smtClean="0"/>
              <a:t>2019-12-03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C7BB6A5-44EF-4A71-B63B-93617F22DFB9}" type="slidenum">
              <a:rPr lang="en-CA" smtClean="0"/>
              <a:t>‹#›</a:t>
            </a:fld>
            <a:endParaRPr lang="en-CA"/>
          </a:p>
        </p:txBody>
      </p:sp>
    </p:spTree>
    <p:extLst>
      <p:ext uri="{BB962C8B-B14F-4D97-AF65-F5344CB8AC3E}">
        <p14:creationId xmlns:p14="http://schemas.microsoft.com/office/powerpoint/2010/main" val="2104855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104E7A-E9A6-4029-9288-3C2187A123C6}" type="datetimeFigureOut">
              <a:rPr lang="en-CA" smtClean="0"/>
              <a:t>2019-12-03</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7BB6A5-44EF-4A71-B63B-93617F22DFB9}" type="slidenum">
              <a:rPr lang="en-CA" smtClean="0"/>
              <a:t>‹#›</a:t>
            </a:fld>
            <a:endParaRPr lang="en-CA"/>
          </a:p>
        </p:txBody>
      </p:sp>
    </p:spTree>
    <p:extLst>
      <p:ext uri="{BB962C8B-B14F-4D97-AF65-F5344CB8AC3E}">
        <p14:creationId xmlns:p14="http://schemas.microsoft.com/office/powerpoint/2010/main" val="2965940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en.wikipedia.org/wiki/Embryo" TargetMode="Externa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s://en.wikipedia.org/wiki/Affidavit"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hyperlink" Target="https://en.wikipedia.org/wiki/Rodriguez_v_British_Columbia_(AG)" TargetMode="Externa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jp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en.wikipedia.org/wiki/Criminal_Code_(Canada)" TargetMode="Externa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www.canada.ca/en/health-canada/services/medical-assistance-dying.html#consent1" TargetMode="External"/><Relationship Id="rId2" Type="http://schemas.openxmlformats.org/officeDocument/2006/relationships/hyperlink" Target="https://www.canada.ca/en/health-canada/services/medical-assistance-dying.html#grievous"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1280" y="538481"/>
            <a:ext cx="3991803" cy="5140960"/>
          </a:xfrm>
          <a:prstGeom prst="rect">
            <a:avLst/>
          </a:prstGeom>
        </p:spPr>
      </p:pic>
      <p:sp>
        <p:nvSpPr>
          <p:cNvPr id="3" name="TextBox 2"/>
          <p:cNvSpPr txBox="1"/>
          <p:nvPr/>
        </p:nvSpPr>
        <p:spPr>
          <a:xfrm>
            <a:off x="7213600" y="2184400"/>
            <a:ext cx="3326167" cy="2677656"/>
          </a:xfrm>
          <a:prstGeom prst="rect">
            <a:avLst/>
          </a:prstGeom>
          <a:noFill/>
          <a:effectLst>
            <a:softEdge rad="50800"/>
          </a:effectLst>
        </p:spPr>
        <p:txBody>
          <a:bodyPr wrap="none" rtlCol="0">
            <a:spAutoFit/>
          </a:bodyPr>
          <a:lstStyle/>
          <a:p>
            <a:r>
              <a:rPr lang="en-CA" sz="2400" dirty="0" smtClean="0"/>
              <a:t>Pierre Elliot Trudeau</a:t>
            </a:r>
          </a:p>
          <a:p>
            <a:endParaRPr lang="en-CA" sz="2400" dirty="0"/>
          </a:p>
          <a:p>
            <a:r>
              <a:rPr lang="en-CA" sz="2400" dirty="0" smtClean="0"/>
              <a:t>1919 – 2000</a:t>
            </a:r>
          </a:p>
          <a:p>
            <a:endParaRPr lang="en-CA" sz="2400" dirty="0"/>
          </a:p>
          <a:p>
            <a:r>
              <a:rPr lang="en-CA" sz="2400" dirty="0" smtClean="0"/>
              <a:t>Prime Minister 1968 – 79</a:t>
            </a:r>
          </a:p>
          <a:p>
            <a:endParaRPr lang="en-CA" sz="2400" dirty="0"/>
          </a:p>
          <a:p>
            <a:r>
              <a:rPr lang="en-CA" sz="2400" dirty="0" smtClean="0"/>
              <a:t>		1980 - 84</a:t>
            </a:r>
          </a:p>
        </p:txBody>
      </p:sp>
    </p:spTree>
    <p:extLst>
      <p:ext uri="{BB962C8B-B14F-4D97-AF65-F5344CB8AC3E}">
        <p14:creationId xmlns:p14="http://schemas.microsoft.com/office/powerpoint/2010/main" val="3140528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013" y="1046480"/>
            <a:ext cx="5296627" cy="296611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7760" y="173397"/>
            <a:ext cx="2425700" cy="3670893"/>
          </a:xfrm>
          <a:prstGeom prst="rect">
            <a:avLst/>
          </a:prstGeom>
        </p:spPr>
      </p:pic>
      <p:sp>
        <p:nvSpPr>
          <p:cNvPr id="5" name="TextBox 4"/>
          <p:cNvSpPr txBox="1"/>
          <p:nvPr/>
        </p:nvSpPr>
        <p:spPr>
          <a:xfrm>
            <a:off x="7457440" y="4490720"/>
            <a:ext cx="4185920" cy="830997"/>
          </a:xfrm>
          <a:prstGeom prst="rect">
            <a:avLst/>
          </a:prstGeom>
          <a:noFill/>
        </p:spPr>
        <p:txBody>
          <a:bodyPr wrap="square" rtlCol="0">
            <a:spAutoFit/>
          </a:bodyPr>
          <a:lstStyle/>
          <a:p>
            <a:r>
              <a:rPr lang="en-CA" sz="2400" dirty="0" smtClean="0"/>
              <a:t>Henry Wade, District Attorney of Dallas County, 1951 - 1987</a:t>
            </a:r>
            <a:endParaRPr lang="en-CA" sz="2400" dirty="0"/>
          </a:p>
        </p:txBody>
      </p:sp>
      <p:sp>
        <p:nvSpPr>
          <p:cNvPr id="6" name="TextBox 5"/>
          <p:cNvSpPr txBox="1"/>
          <p:nvPr/>
        </p:nvSpPr>
        <p:spPr>
          <a:xfrm>
            <a:off x="1016000" y="5171440"/>
            <a:ext cx="2874954" cy="523220"/>
          </a:xfrm>
          <a:prstGeom prst="rect">
            <a:avLst/>
          </a:prstGeom>
          <a:noFill/>
        </p:spPr>
        <p:txBody>
          <a:bodyPr wrap="none" rtlCol="0">
            <a:spAutoFit/>
          </a:bodyPr>
          <a:lstStyle/>
          <a:p>
            <a:r>
              <a:rPr lang="en-CA" sz="2800" dirty="0" smtClean="0"/>
              <a:t>Roe v. Wade, 1973</a:t>
            </a:r>
            <a:endParaRPr lang="en-CA" sz="2800" dirty="0"/>
          </a:p>
        </p:txBody>
      </p:sp>
    </p:spTree>
    <p:extLst>
      <p:ext uri="{BB962C8B-B14F-4D97-AF65-F5344CB8AC3E}">
        <p14:creationId xmlns:p14="http://schemas.microsoft.com/office/powerpoint/2010/main" val="1301123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2320" y="1229360"/>
            <a:ext cx="7945120" cy="4247317"/>
          </a:xfrm>
          <a:prstGeom prst="rect">
            <a:avLst/>
          </a:prstGeom>
        </p:spPr>
        <p:txBody>
          <a:bodyPr wrap="square">
            <a:spAutoFit/>
          </a:bodyPr>
          <a:lstStyle/>
          <a:p>
            <a:r>
              <a:rPr lang="en-US" sz="2400" b="0" i="0" u="none" strike="noStrike" dirty="0" smtClean="0">
                <a:solidFill>
                  <a:srgbClr val="222222"/>
                </a:solidFill>
                <a:effectLst/>
                <a:latin typeface="Arial" panose="020B0604020202020204" pitchFamily="34" charset="0"/>
              </a:rPr>
              <a:t>Roe v. Wade</a:t>
            </a:r>
          </a:p>
          <a:p>
            <a:endParaRPr lang="en-US" sz="2400" dirty="0">
              <a:solidFill>
                <a:srgbClr val="222222"/>
              </a:solidFill>
              <a:latin typeface="Arial" panose="020B0604020202020204" pitchFamily="34" charset="0"/>
            </a:endParaRPr>
          </a:p>
          <a:p>
            <a:r>
              <a:rPr lang="en-US" sz="2400" b="0" i="0" u="none" strike="noStrike" dirty="0" smtClean="0">
                <a:solidFill>
                  <a:srgbClr val="222222"/>
                </a:solidFill>
                <a:effectLst/>
                <a:latin typeface="Arial" panose="020B0604020202020204" pitchFamily="34" charset="0"/>
              </a:rPr>
              <a:t>In January 1973, the Supreme Court issued a 7–2 decision holding that the Due Process Clause of the Fourteenth Amendment to the U.S. Constitution provides a "right to privacy" that protects a pregnant woman's right to choose whether or not to have an abortion. (“nor shall any state deprive any person of life, liberty or property without due process of law”)</a:t>
            </a:r>
          </a:p>
          <a:p>
            <a:endParaRPr lang="en-US" dirty="0">
              <a:solidFill>
                <a:srgbClr val="222222"/>
              </a:solidFill>
              <a:latin typeface="Arial" panose="020B0604020202020204" pitchFamily="34" charset="0"/>
            </a:endParaRPr>
          </a:p>
          <a:p>
            <a:endParaRPr lang="en-US" b="0" i="0" u="none" strike="noStrike" dirty="0" smtClean="0">
              <a:solidFill>
                <a:srgbClr val="222222"/>
              </a:solidFill>
              <a:effectLst/>
              <a:latin typeface="Arial" panose="020B0604020202020204" pitchFamily="34" charset="0"/>
            </a:endParaRPr>
          </a:p>
          <a:p>
            <a:endParaRPr lang="en-US" dirty="0">
              <a:solidFill>
                <a:srgbClr val="222222"/>
              </a:solidFill>
              <a:latin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640" y="139700"/>
            <a:ext cx="2631440" cy="3942000"/>
          </a:xfrm>
          <a:prstGeom prst="rect">
            <a:avLst/>
          </a:prstGeom>
        </p:spPr>
      </p:pic>
      <p:sp>
        <p:nvSpPr>
          <p:cNvPr id="4" name="TextBox 3"/>
          <p:cNvSpPr txBox="1"/>
          <p:nvPr/>
        </p:nvSpPr>
        <p:spPr>
          <a:xfrm>
            <a:off x="538480" y="4551680"/>
            <a:ext cx="2316480" cy="369332"/>
          </a:xfrm>
          <a:prstGeom prst="rect">
            <a:avLst/>
          </a:prstGeom>
          <a:noFill/>
        </p:spPr>
        <p:txBody>
          <a:bodyPr wrap="square" rtlCol="0">
            <a:spAutoFit/>
          </a:bodyPr>
          <a:lstStyle/>
          <a:p>
            <a:r>
              <a:rPr lang="en-CA" dirty="0" smtClean="0"/>
              <a:t>Harry Blackmun</a:t>
            </a:r>
            <a:endParaRPr lang="en-CA" dirty="0"/>
          </a:p>
        </p:txBody>
      </p:sp>
    </p:spTree>
    <p:extLst>
      <p:ext uri="{BB962C8B-B14F-4D97-AF65-F5344CB8AC3E}">
        <p14:creationId xmlns:p14="http://schemas.microsoft.com/office/powerpoint/2010/main" val="2534749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9440" y="1168400"/>
            <a:ext cx="8168640" cy="3046988"/>
          </a:xfrm>
          <a:prstGeom prst="rect">
            <a:avLst/>
          </a:prstGeom>
        </p:spPr>
        <p:txBody>
          <a:bodyPr wrap="square">
            <a:spAutoFit/>
          </a:bodyPr>
          <a:lstStyle/>
          <a:p>
            <a:r>
              <a:rPr lang="en-US" sz="2400" b="0" i="0" u="none" strike="noStrike" dirty="0" smtClean="0">
                <a:solidFill>
                  <a:srgbClr val="222222"/>
                </a:solidFill>
                <a:effectLst/>
                <a:latin typeface="Arial" panose="020B0604020202020204" pitchFamily="34" charset="0"/>
              </a:rPr>
              <a:t>The Court reasoned that outlawing abortions would infringe a pregnant woman's right to privacy for several reasons: having unwanted children "may force upon the woman a distressful life and future"; it may bring imminent psychological harm; caring for the child may tax the mother's physical and mental health; and because there may be "distress, for all concerned, associated with the unwanted child</a:t>
            </a:r>
            <a:endParaRPr lang="en-CA"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640" y="139700"/>
            <a:ext cx="2631440" cy="3942000"/>
          </a:xfrm>
          <a:prstGeom prst="rect">
            <a:avLst/>
          </a:prstGeom>
        </p:spPr>
      </p:pic>
    </p:spTree>
    <p:extLst>
      <p:ext uri="{BB962C8B-B14F-4D97-AF65-F5344CB8AC3E}">
        <p14:creationId xmlns:p14="http://schemas.microsoft.com/office/powerpoint/2010/main" val="716994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07840" y="1574800"/>
            <a:ext cx="6736080" cy="2185214"/>
          </a:xfrm>
          <a:prstGeom prst="rect">
            <a:avLst/>
          </a:prstGeom>
        </p:spPr>
        <p:txBody>
          <a:bodyPr wrap="square">
            <a:spAutoFit/>
          </a:bodyPr>
          <a:lstStyle/>
          <a:p>
            <a:r>
              <a:rPr lang="en-US" sz="2400" b="0" i="0" u="none" strike="noStrike" dirty="0" smtClean="0">
                <a:solidFill>
                  <a:srgbClr val="222222"/>
                </a:solidFill>
                <a:effectLst/>
                <a:latin typeface="Arial" panose="020B0604020202020204" pitchFamily="34" charset="0"/>
              </a:rPr>
              <a:t>However, it held that this right is not absolute, and must be balanced against the government's interests in protecting ‘women's health’ and protecting prenatal life.</a:t>
            </a:r>
            <a:endParaRPr lang="en-US" sz="2400" baseline="30000" dirty="0">
              <a:solidFill>
                <a:srgbClr val="0645AD"/>
              </a:solidFill>
              <a:latin typeface="Arial" panose="020B0604020202020204" pitchFamily="34" charset="0"/>
            </a:endParaRPr>
          </a:p>
          <a:p>
            <a:endParaRPr lang="en-US" sz="2400" b="0" i="0" u="none" strike="noStrike" baseline="30000" dirty="0" smtClean="0">
              <a:solidFill>
                <a:srgbClr val="0645AD"/>
              </a:solidFill>
              <a:effectLst/>
              <a:latin typeface="Arial" panose="020B0604020202020204" pitchFamily="34" charset="0"/>
            </a:endParaRPr>
          </a:p>
          <a:p>
            <a:r>
              <a:rPr lang="en-US" sz="2400" b="0" i="0" u="none" strike="noStrike" dirty="0" smtClean="0">
                <a:solidFill>
                  <a:srgbClr val="222222"/>
                </a:solidFill>
                <a:effectLst/>
                <a:latin typeface="Arial" panose="020B0604020202020204" pitchFamily="34" charset="0"/>
              </a:rPr>
              <a:t> </a:t>
            </a:r>
            <a:endParaRPr lang="en-CA"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640" y="139700"/>
            <a:ext cx="2631440" cy="3942000"/>
          </a:xfrm>
          <a:prstGeom prst="rect">
            <a:avLst/>
          </a:prstGeom>
        </p:spPr>
      </p:pic>
    </p:spTree>
    <p:extLst>
      <p:ext uri="{BB962C8B-B14F-4D97-AF65-F5344CB8AC3E}">
        <p14:creationId xmlns:p14="http://schemas.microsoft.com/office/powerpoint/2010/main" val="3555378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3280" y="294640"/>
            <a:ext cx="10607040" cy="3416320"/>
          </a:xfrm>
          <a:prstGeom prst="rect">
            <a:avLst/>
          </a:prstGeom>
        </p:spPr>
        <p:txBody>
          <a:bodyPr wrap="square">
            <a:spAutoFit/>
          </a:bodyPr>
          <a:lstStyle/>
          <a:p>
            <a:r>
              <a:rPr lang="en-US" sz="2400" dirty="0">
                <a:solidFill>
                  <a:srgbClr val="222222"/>
                </a:solidFill>
                <a:latin typeface="Arial" panose="020B0604020202020204" pitchFamily="34" charset="0"/>
              </a:rPr>
              <a:t>A ‘three trimester’ criteria: </a:t>
            </a:r>
          </a:p>
          <a:p>
            <a:endParaRPr lang="en-US" sz="2400" dirty="0">
              <a:solidFill>
                <a:srgbClr val="222222"/>
              </a:solidFill>
              <a:latin typeface="Arial" panose="020B0604020202020204" pitchFamily="34" charset="0"/>
            </a:endParaRPr>
          </a:p>
          <a:p>
            <a:r>
              <a:rPr lang="en-US" sz="2400" dirty="0">
                <a:solidFill>
                  <a:srgbClr val="222222"/>
                </a:solidFill>
                <a:latin typeface="Arial" panose="020B0604020202020204" pitchFamily="34" charset="0"/>
              </a:rPr>
              <a:t>During the first trimester, governments could not prohibit abortions at all</a:t>
            </a:r>
          </a:p>
          <a:p>
            <a:endParaRPr lang="en-US" sz="2400" dirty="0">
              <a:solidFill>
                <a:srgbClr val="222222"/>
              </a:solidFill>
              <a:latin typeface="Arial" panose="020B0604020202020204" pitchFamily="34" charset="0"/>
            </a:endParaRPr>
          </a:p>
          <a:p>
            <a:r>
              <a:rPr lang="en-US" sz="2400" dirty="0">
                <a:solidFill>
                  <a:srgbClr val="222222"/>
                </a:solidFill>
                <a:latin typeface="Arial" panose="020B0604020202020204" pitchFamily="34" charset="0"/>
              </a:rPr>
              <a:t>Second trimester, governments could require reasonable health regulations.</a:t>
            </a:r>
          </a:p>
          <a:p>
            <a:endParaRPr lang="en-US" sz="2400" dirty="0">
              <a:solidFill>
                <a:srgbClr val="222222"/>
              </a:solidFill>
              <a:latin typeface="Arial" panose="020B0604020202020204" pitchFamily="34" charset="0"/>
            </a:endParaRPr>
          </a:p>
          <a:p>
            <a:r>
              <a:rPr lang="en-US" sz="2400" dirty="0">
                <a:solidFill>
                  <a:srgbClr val="222222"/>
                </a:solidFill>
                <a:latin typeface="Arial" panose="020B0604020202020204" pitchFamily="34" charset="0"/>
              </a:rPr>
              <a:t>Third trimester, abortions could be prohibited entirely so long as the laws contained exceptions for cases when they were necessary to save the life or health of the mother. </a:t>
            </a:r>
            <a:endParaRPr lang="en-CA"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4321" y="3784572"/>
            <a:ext cx="6070282" cy="2459066"/>
          </a:xfrm>
          <a:prstGeom prst="rect">
            <a:avLst/>
          </a:prstGeom>
        </p:spPr>
      </p:pic>
    </p:spTree>
    <p:extLst>
      <p:ext uri="{BB962C8B-B14F-4D97-AF65-F5344CB8AC3E}">
        <p14:creationId xmlns:p14="http://schemas.microsoft.com/office/powerpoint/2010/main" val="3721165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7071" y="1015999"/>
            <a:ext cx="9002849" cy="5041595"/>
          </a:xfrm>
          <a:prstGeom prst="rect">
            <a:avLst/>
          </a:prstGeom>
        </p:spPr>
      </p:pic>
    </p:spTree>
    <p:extLst>
      <p:ext uri="{BB962C8B-B14F-4D97-AF65-F5344CB8AC3E}">
        <p14:creationId xmlns:p14="http://schemas.microsoft.com/office/powerpoint/2010/main" val="2310327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6240" y="701040"/>
            <a:ext cx="7528560" cy="1938992"/>
          </a:xfrm>
          <a:prstGeom prst="rect">
            <a:avLst/>
          </a:prstGeom>
        </p:spPr>
        <p:txBody>
          <a:bodyPr wrap="square">
            <a:spAutoFit/>
          </a:bodyPr>
          <a:lstStyle/>
          <a:p>
            <a:r>
              <a:rPr lang="en-US" sz="2400" dirty="0">
                <a:solidFill>
                  <a:srgbClr val="222222"/>
                </a:solidFill>
                <a:latin typeface="Arial" panose="020B0604020202020204" pitchFamily="34" charset="0"/>
              </a:rPr>
              <a:t>The Court classified the right to choose to have an abortion as "fundamental", which required courts to evaluate challenged abortion laws under the </a:t>
            </a:r>
            <a:r>
              <a:rPr lang="en-US" sz="2400" dirty="0" smtClean="0">
                <a:solidFill>
                  <a:srgbClr val="222222"/>
                </a:solidFill>
                <a:latin typeface="Arial" panose="020B0604020202020204" pitchFamily="34" charset="0"/>
              </a:rPr>
              <a:t>“strict scrutiny" </a:t>
            </a:r>
            <a:r>
              <a:rPr lang="en-US" sz="2400" dirty="0">
                <a:solidFill>
                  <a:srgbClr val="222222"/>
                </a:solidFill>
                <a:latin typeface="Arial" panose="020B0604020202020204" pitchFamily="34" charset="0"/>
              </a:rPr>
              <a:t>standard, the highest level of judicial review in the United States.</a:t>
            </a:r>
            <a:endParaRPr lang="en-CA"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773" y="3241040"/>
            <a:ext cx="3658460" cy="202977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0520" y="2940535"/>
            <a:ext cx="4697830" cy="2630785"/>
          </a:xfrm>
          <a:prstGeom prst="rect">
            <a:avLst/>
          </a:prstGeom>
        </p:spPr>
      </p:pic>
    </p:spTree>
    <p:extLst>
      <p:ext uri="{BB962C8B-B14F-4D97-AF65-F5344CB8AC3E}">
        <p14:creationId xmlns:p14="http://schemas.microsoft.com/office/powerpoint/2010/main" val="3062045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7172" y="1027112"/>
            <a:ext cx="2390775" cy="30765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9732" y="1008062"/>
            <a:ext cx="2390775" cy="3095625"/>
          </a:xfrm>
          <a:prstGeom prst="rect">
            <a:avLst/>
          </a:prstGeom>
        </p:spPr>
      </p:pic>
      <p:sp>
        <p:nvSpPr>
          <p:cNvPr id="4" name="TextBox 3"/>
          <p:cNvSpPr txBox="1"/>
          <p:nvPr/>
        </p:nvSpPr>
        <p:spPr>
          <a:xfrm>
            <a:off x="2814320" y="4693920"/>
            <a:ext cx="7169427" cy="1200329"/>
          </a:xfrm>
          <a:prstGeom prst="rect">
            <a:avLst/>
          </a:prstGeom>
          <a:noFill/>
        </p:spPr>
        <p:txBody>
          <a:bodyPr wrap="square" rtlCol="0">
            <a:spAutoFit/>
          </a:bodyPr>
          <a:lstStyle/>
          <a:p>
            <a:r>
              <a:rPr lang="en-CA" sz="2400" dirty="0" smtClean="0"/>
              <a:t>Two dissenters, William Rehnquist and Bryon White</a:t>
            </a:r>
            <a:endParaRPr lang="en-CA" sz="2400" dirty="0"/>
          </a:p>
          <a:p>
            <a:endParaRPr lang="en-CA" sz="2400" dirty="0" smtClean="0"/>
          </a:p>
          <a:p>
            <a:r>
              <a:rPr lang="en-CA" sz="2400" dirty="0" smtClean="0"/>
              <a:t>No ‘right to privacy’ in the Constitution</a:t>
            </a:r>
            <a:endParaRPr lang="en-CA" sz="2400" dirty="0"/>
          </a:p>
        </p:txBody>
      </p:sp>
    </p:spTree>
    <p:extLst>
      <p:ext uri="{BB962C8B-B14F-4D97-AF65-F5344CB8AC3E}">
        <p14:creationId xmlns:p14="http://schemas.microsoft.com/office/powerpoint/2010/main" val="299689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94" y="218122"/>
            <a:ext cx="2785745" cy="4058801"/>
          </a:xfrm>
          <a:prstGeom prst="rect">
            <a:avLst/>
          </a:prstGeom>
        </p:spPr>
      </p:pic>
      <p:sp>
        <p:nvSpPr>
          <p:cNvPr id="4" name="Rectangle 3"/>
          <p:cNvSpPr/>
          <p:nvPr/>
        </p:nvSpPr>
        <p:spPr>
          <a:xfrm>
            <a:off x="3454400" y="436880"/>
            <a:ext cx="7650480" cy="6001643"/>
          </a:xfrm>
          <a:prstGeom prst="rect">
            <a:avLst/>
          </a:prstGeom>
        </p:spPr>
        <p:txBody>
          <a:bodyPr wrap="square">
            <a:spAutoFit/>
          </a:bodyPr>
          <a:lstStyle/>
          <a:p>
            <a:r>
              <a:rPr lang="en-US" sz="2400" dirty="0" smtClean="0">
                <a:solidFill>
                  <a:srgbClr val="000000"/>
                </a:solidFill>
                <a:latin typeface="Montserrat"/>
              </a:rPr>
              <a:t>Robert Casey, Governor of Pennsylvania, instituted restrictions on abortion in light of Roe vs. Wade, </a:t>
            </a:r>
            <a:endParaRPr lang="en-US" sz="2400" b="0" i="0" u="none" strike="noStrike" dirty="0" smtClean="0">
              <a:solidFill>
                <a:srgbClr val="000000"/>
              </a:solidFill>
              <a:effectLst/>
              <a:latin typeface="Montserrat"/>
            </a:endParaRPr>
          </a:p>
          <a:p>
            <a:endParaRPr lang="en-US" sz="2400" dirty="0">
              <a:solidFill>
                <a:srgbClr val="000000"/>
              </a:solidFill>
              <a:latin typeface="Montserrat"/>
            </a:endParaRPr>
          </a:p>
          <a:p>
            <a:r>
              <a:rPr lang="en-US" sz="2400" b="0" i="0" u="none" strike="noStrike" dirty="0" smtClean="0">
                <a:solidFill>
                  <a:srgbClr val="000000"/>
                </a:solidFill>
                <a:effectLst/>
                <a:latin typeface="Montserrat"/>
              </a:rPr>
              <a:t>that required that a woman seeking an abortion give her informed consent, </a:t>
            </a:r>
          </a:p>
          <a:p>
            <a:endParaRPr lang="en-US" sz="2400" dirty="0">
              <a:solidFill>
                <a:srgbClr val="000000"/>
              </a:solidFill>
              <a:latin typeface="Montserrat"/>
            </a:endParaRPr>
          </a:p>
          <a:p>
            <a:r>
              <a:rPr lang="en-US" sz="2400" b="0" i="0" u="none" strike="noStrike" dirty="0" smtClean="0">
                <a:solidFill>
                  <a:srgbClr val="000000"/>
                </a:solidFill>
                <a:effectLst/>
                <a:latin typeface="Montserrat"/>
              </a:rPr>
              <a:t>that a minor seeking an abortion obtain parental consent (the provision included a judicial waiver option), </a:t>
            </a:r>
          </a:p>
          <a:p>
            <a:endParaRPr lang="en-US" sz="2400" dirty="0">
              <a:solidFill>
                <a:srgbClr val="000000"/>
              </a:solidFill>
              <a:latin typeface="Montserrat"/>
            </a:endParaRPr>
          </a:p>
          <a:p>
            <a:r>
              <a:rPr lang="en-US" sz="2400" b="0" i="0" u="none" strike="noStrike" dirty="0" smtClean="0">
                <a:solidFill>
                  <a:srgbClr val="000000"/>
                </a:solidFill>
                <a:effectLst/>
                <a:latin typeface="Montserrat"/>
              </a:rPr>
              <a:t>that a married woman notify her husband of her intended abortion, </a:t>
            </a:r>
          </a:p>
          <a:p>
            <a:endParaRPr lang="en-US" sz="2400" dirty="0">
              <a:solidFill>
                <a:srgbClr val="000000"/>
              </a:solidFill>
              <a:latin typeface="Montserrat"/>
            </a:endParaRPr>
          </a:p>
          <a:p>
            <a:r>
              <a:rPr lang="en-US" sz="2400" b="0" i="0" u="none" strike="noStrike" dirty="0" smtClean="0">
                <a:solidFill>
                  <a:srgbClr val="000000"/>
                </a:solidFill>
                <a:effectLst/>
                <a:latin typeface="Montserrat"/>
              </a:rPr>
              <a:t>and, finally, that clinics provide certain information to a woman seeking an abortion and wait 24 hours before performing the abortion.</a:t>
            </a:r>
            <a:endParaRPr lang="en-CA" sz="2400" dirty="0"/>
          </a:p>
        </p:txBody>
      </p:sp>
    </p:spTree>
    <p:extLst>
      <p:ext uri="{BB962C8B-B14F-4D97-AF65-F5344CB8AC3E}">
        <p14:creationId xmlns:p14="http://schemas.microsoft.com/office/powerpoint/2010/main" val="3940491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35120" y="680720"/>
            <a:ext cx="7051040" cy="4832092"/>
          </a:xfrm>
          <a:prstGeom prst="rect">
            <a:avLst/>
          </a:prstGeom>
        </p:spPr>
        <p:txBody>
          <a:bodyPr wrap="square">
            <a:spAutoFit/>
          </a:bodyPr>
          <a:lstStyle/>
          <a:p>
            <a:r>
              <a:rPr lang="en-US" sz="2800" dirty="0" smtClean="0">
                <a:latin typeface="Lora"/>
              </a:rPr>
              <a:t>Planned Parenthood vs. Casey (1992)</a:t>
            </a:r>
            <a:endParaRPr lang="en-US" sz="2800" b="0" u="none" strike="noStrike" dirty="0" smtClean="0">
              <a:effectLst/>
              <a:latin typeface="Lora"/>
            </a:endParaRPr>
          </a:p>
          <a:p>
            <a:endParaRPr lang="en-US" sz="2800" i="1" dirty="0">
              <a:latin typeface="Lora"/>
            </a:endParaRPr>
          </a:p>
          <a:p>
            <a:r>
              <a:rPr lang="en-US" sz="2800" dirty="0" smtClean="0">
                <a:latin typeface="Lora"/>
              </a:rPr>
              <a:t>Made illegal any law or restriction that placed an ‘undue burden’ on a woman’s ‘right’ to abortion. </a:t>
            </a:r>
          </a:p>
          <a:p>
            <a:endParaRPr lang="en-US" sz="2800" dirty="0">
              <a:latin typeface="Lora"/>
            </a:endParaRPr>
          </a:p>
          <a:p>
            <a:endParaRPr lang="en-US" sz="2800" dirty="0">
              <a:latin typeface="Lora"/>
            </a:endParaRPr>
          </a:p>
          <a:p>
            <a:r>
              <a:rPr lang="en-US" sz="2800" b="0" i="1" u="none" strike="noStrike" dirty="0" smtClean="0">
                <a:effectLst/>
                <a:latin typeface="Lora"/>
              </a:rPr>
              <a:t>At the heart of liberty is the right to define one's own concept of existence, of meaning, of the universe, and of the mystery of human life.</a:t>
            </a:r>
            <a:endParaRPr lang="en-CA" sz="2800" i="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867" y="336867"/>
            <a:ext cx="2213293" cy="2213293"/>
          </a:xfrm>
          <a:prstGeom prst="rect">
            <a:avLst/>
          </a:prstGeom>
        </p:spPr>
      </p:pic>
      <p:sp>
        <p:nvSpPr>
          <p:cNvPr id="5" name="TextBox 4"/>
          <p:cNvSpPr txBox="1"/>
          <p:nvPr/>
        </p:nvSpPr>
        <p:spPr>
          <a:xfrm flipH="1">
            <a:off x="645159" y="2997200"/>
            <a:ext cx="2738121" cy="369332"/>
          </a:xfrm>
          <a:prstGeom prst="rect">
            <a:avLst/>
          </a:prstGeom>
          <a:noFill/>
        </p:spPr>
        <p:txBody>
          <a:bodyPr wrap="square" rtlCol="0">
            <a:spAutoFit/>
          </a:bodyPr>
          <a:lstStyle/>
          <a:p>
            <a:r>
              <a:rPr lang="en-CA" dirty="0" smtClean="0"/>
              <a:t>Justice Anthony Kennedy</a:t>
            </a:r>
            <a:endParaRPr lang="en-CA" dirty="0"/>
          </a:p>
        </p:txBody>
      </p:sp>
    </p:spTree>
    <p:extLst>
      <p:ext uri="{BB962C8B-B14F-4D97-AF65-F5344CB8AC3E}">
        <p14:creationId xmlns:p14="http://schemas.microsoft.com/office/powerpoint/2010/main" val="3674037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1280" y="1001881"/>
            <a:ext cx="4729480" cy="3216742"/>
          </a:xfrm>
          <a:prstGeom prst="rect">
            <a:avLst/>
          </a:prstGeom>
        </p:spPr>
      </p:pic>
      <p:sp>
        <p:nvSpPr>
          <p:cNvPr id="3" name="TextBox 2"/>
          <p:cNvSpPr txBox="1"/>
          <p:nvPr/>
        </p:nvSpPr>
        <p:spPr>
          <a:xfrm>
            <a:off x="3891280" y="5069840"/>
            <a:ext cx="5536499" cy="830997"/>
          </a:xfrm>
          <a:prstGeom prst="rect">
            <a:avLst/>
          </a:prstGeom>
          <a:noFill/>
        </p:spPr>
        <p:txBody>
          <a:bodyPr wrap="square" rtlCol="0">
            <a:spAutoFit/>
          </a:bodyPr>
          <a:lstStyle/>
          <a:p>
            <a:r>
              <a:rPr lang="en-CA" sz="2400" dirty="0" smtClean="0"/>
              <a:t>Marriage to Margaret Sinclair, daughter of a fellow MP, in 1971 (divorced 1984)</a:t>
            </a:r>
            <a:endParaRPr lang="en-CA" sz="2400" dirty="0"/>
          </a:p>
        </p:txBody>
      </p:sp>
    </p:spTree>
    <p:extLst>
      <p:ext uri="{BB962C8B-B14F-4D97-AF65-F5344CB8AC3E}">
        <p14:creationId xmlns:p14="http://schemas.microsoft.com/office/powerpoint/2010/main" val="2092080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681" y="314626"/>
            <a:ext cx="4073940" cy="5273374"/>
          </a:xfrm>
          <a:prstGeom prst="rect">
            <a:avLst/>
          </a:prstGeom>
        </p:spPr>
      </p:pic>
      <p:sp>
        <p:nvSpPr>
          <p:cNvPr id="3" name="TextBox 2"/>
          <p:cNvSpPr txBox="1"/>
          <p:nvPr/>
        </p:nvSpPr>
        <p:spPr>
          <a:xfrm>
            <a:off x="1107440" y="5770880"/>
            <a:ext cx="2167925" cy="461665"/>
          </a:xfrm>
          <a:prstGeom prst="rect">
            <a:avLst/>
          </a:prstGeom>
          <a:noFill/>
        </p:spPr>
        <p:txBody>
          <a:bodyPr wrap="square" rtlCol="0">
            <a:spAutoFit/>
          </a:bodyPr>
          <a:lstStyle/>
          <a:p>
            <a:r>
              <a:rPr lang="en-CA" sz="2400" dirty="0" smtClean="0"/>
              <a:t>March 25, 1995</a:t>
            </a:r>
            <a:endParaRPr lang="en-CA" sz="2400" dirty="0"/>
          </a:p>
        </p:txBody>
      </p:sp>
    </p:spTree>
    <p:extLst>
      <p:ext uri="{BB962C8B-B14F-4D97-AF65-F5344CB8AC3E}">
        <p14:creationId xmlns:p14="http://schemas.microsoft.com/office/powerpoint/2010/main" val="35727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0720" y="528320"/>
            <a:ext cx="9387840" cy="4893647"/>
          </a:xfrm>
          <a:prstGeom prst="rect">
            <a:avLst/>
          </a:prstGeom>
        </p:spPr>
        <p:txBody>
          <a:bodyPr wrap="square">
            <a:spAutoFit/>
          </a:bodyPr>
          <a:lstStyle/>
          <a:p>
            <a:r>
              <a:rPr lang="en-US" sz="2400" dirty="0">
                <a:solidFill>
                  <a:srgbClr val="000000"/>
                </a:solidFill>
                <a:latin typeface="Tahoma" panose="020B0604030504040204" pitchFamily="34" charset="0"/>
                <a:ea typeface="Times New Roman" panose="02020603050405020304" pitchFamily="18" charset="0"/>
              </a:rPr>
              <a:t>The deliberate decision to deprive an innocent human being of his life is always morally evil and can never be licit either as an end in itself or as a means to a good end. It is in fact a grave act of disobedience to the moral law, and indeed to God himself, the author and guarantor of that law; it contradicts the fundamental virtues of justice and charity. "Nothing and no one can in any way permit the killing of an innocent human being, whether a fetus or an embryo, an infant or an adult, an old person, or one suffering from an incurable disease, or a person who is dying. Furthermore, no one is permitted to ask for this act of killing, either for himself or herself or for another person entrusted to his or her care, nor can he or she consent to it, either explicitly or implicitly. Nor can any authority legitimately recommend or permit such an action"</a:t>
            </a:r>
            <a:endParaRPr lang="en-CA"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1" y="172386"/>
            <a:ext cx="1185472" cy="1534494"/>
          </a:xfrm>
          <a:prstGeom prst="rect">
            <a:avLst/>
          </a:prstGeom>
        </p:spPr>
      </p:pic>
    </p:spTree>
    <p:extLst>
      <p:ext uri="{BB962C8B-B14F-4D97-AF65-F5344CB8AC3E}">
        <p14:creationId xmlns:p14="http://schemas.microsoft.com/office/powerpoint/2010/main" val="1057394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6240" y="985520"/>
            <a:ext cx="8056880" cy="4524315"/>
          </a:xfrm>
          <a:prstGeom prst="rect">
            <a:avLst/>
          </a:prstGeom>
        </p:spPr>
        <p:txBody>
          <a:bodyPr wrap="square">
            <a:spAutoFit/>
          </a:bodyPr>
          <a:lstStyle/>
          <a:p>
            <a:r>
              <a:rPr lang="en-US" sz="2400" dirty="0">
                <a:solidFill>
                  <a:srgbClr val="000000"/>
                </a:solidFill>
                <a:latin typeface="Tahoma" panose="020B0604030504040204" pitchFamily="34" charset="0"/>
                <a:ea typeface="Times New Roman" panose="02020603050405020304" pitchFamily="18" charset="0"/>
              </a:rPr>
              <a:t>As far as the right to life is concerned, every innocent human being is absolutely equal to all others. This equality is the basis of all authentic social relationships which, to be truly such, can only be founded on truth and justice, recognizing and protecting every man and woman as a person and not as an object to be used. Before the moral norm which prohibits the direct taking of the life of an innocent human being "there are no privileges or exceptions for anyone. It makes no difference whether one is the master of the world or the ?poorest of the poor' on the face of the earth. Before the demands of morality we are all absolutely equal"</a:t>
            </a:r>
            <a:endParaRPr lang="en-CA"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 y="172386"/>
            <a:ext cx="1788159" cy="2314622"/>
          </a:xfrm>
          <a:prstGeom prst="rect">
            <a:avLst/>
          </a:prstGeom>
        </p:spPr>
      </p:pic>
    </p:spTree>
    <p:extLst>
      <p:ext uri="{BB962C8B-B14F-4D97-AF65-F5344CB8AC3E}">
        <p14:creationId xmlns:p14="http://schemas.microsoft.com/office/powerpoint/2010/main" val="2410538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49520" y="1818640"/>
            <a:ext cx="6096000" cy="2308324"/>
          </a:xfrm>
          <a:prstGeom prst="rect">
            <a:avLst/>
          </a:prstGeom>
        </p:spPr>
        <p:txBody>
          <a:bodyPr wrap="square">
            <a:spAutoFit/>
          </a:bodyPr>
          <a:lstStyle/>
          <a:p>
            <a:r>
              <a:rPr lang="en-US" sz="2400" dirty="0">
                <a:solidFill>
                  <a:srgbClr val="000000"/>
                </a:solidFill>
                <a:latin typeface="Tahoma" panose="020B0604030504040204" pitchFamily="34" charset="0"/>
                <a:ea typeface="Times New Roman" panose="02020603050405020304" pitchFamily="18" charset="0"/>
              </a:rPr>
              <a:t>Among all the crimes which can be committed against life, procured abortion has characteristics making it particularly serious and deplorable. The Second Vatican Council defines abortion, together with infanticide, as an "unspeakable crime"</a:t>
            </a:r>
            <a:endParaRPr lang="en-CA"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071" y="1036319"/>
            <a:ext cx="3211288" cy="1798321"/>
          </a:xfrm>
          <a:prstGeom prst="rect">
            <a:avLst/>
          </a:prstGeom>
        </p:spPr>
      </p:pic>
    </p:spTree>
    <p:extLst>
      <p:ext uri="{BB962C8B-B14F-4D97-AF65-F5344CB8AC3E}">
        <p14:creationId xmlns:p14="http://schemas.microsoft.com/office/powerpoint/2010/main" val="9292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66720" y="589280"/>
            <a:ext cx="7609840" cy="4524315"/>
          </a:xfrm>
          <a:prstGeom prst="rect">
            <a:avLst/>
          </a:prstGeom>
        </p:spPr>
        <p:txBody>
          <a:bodyPr wrap="square">
            <a:spAutoFit/>
          </a:bodyPr>
          <a:lstStyle/>
          <a:p>
            <a:r>
              <a:rPr lang="en-US" sz="2400" dirty="0">
                <a:solidFill>
                  <a:srgbClr val="000000"/>
                </a:solidFill>
                <a:latin typeface="Tahoma" panose="020B0604030504040204" pitchFamily="34" charset="0"/>
                <a:ea typeface="Times New Roman" panose="02020603050405020304" pitchFamily="18" charset="0"/>
              </a:rPr>
              <a:t>No one more absolutely innocent could be imagined. In no way could this human being ever be considered an aggressor, much less an unjust aggressor! He or she is weak, </a:t>
            </a:r>
            <a:r>
              <a:rPr lang="en-US" sz="2400" dirty="0" err="1">
                <a:solidFill>
                  <a:srgbClr val="000000"/>
                </a:solidFill>
                <a:latin typeface="Tahoma" panose="020B0604030504040204" pitchFamily="34" charset="0"/>
                <a:ea typeface="Times New Roman" panose="02020603050405020304" pitchFamily="18" charset="0"/>
              </a:rPr>
              <a:t>defenceless</a:t>
            </a:r>
            <a:r>
              <a:rPr lang="en-US" sz="2400" dirty="0">
                <a:solidFill>
                  <a:srgbClr val="000000"/>
                </a:solidFill>
                <a:latin typeface="Tahoma" panose="020B0604030504040204" pitchFamily="34" charset="0"/>
                <a:ea typeface="Times New Roman" panose="02020603050405020304" pitchFamily="18" charset="0"/>
              </a:rPr>
              <a:t>, even to the point of lacking that minimal form of </a:t>
            </a:r>
            <a:r>
              <a:rPr lang="en-US" sz="2400" dirty="0" err="1">
                <a:solidFill>
                  <a:srgbClr val="000000"/>
                </a:solidFill>
                <a:latin typeface="Tahoma" panose="020B0604030504040204" pitchFamily="34" charset="0"/>
                <a:ea typeface="Times New Roman" panose="02020603050405020304" pitchFamily="18" charset="0"/>
              </a:rPr>
              <a:t>defence</a:t>
            </a:r>
            <a:r>
              <a:rPr lang="en-US" sz="2400" dirty="0">
                <a:solidFill>
                  <a:srgbClr val="000000"/>
                </a:solidFill>
                <a:latin typeface="Tahoma" panose="020B0604030504040204" pitchFamily="34" charset="0"/>
                <a:ea typeface="Times New Roman" panose="02020603050405020304" pitchFamily="18" charset="0"/>
              </a:rPr>
              <a:t> consisting in the poignant power of a newborn baby's cries and tears. The unborn child is totally entrusted to the protection and care of the woman carrying him or her in the womb. And yet sometimes it is precisely the mother herself who makes the decision and asks for the child to be eliminated, and who then goes about having it done.</a:t>
            </a:r>
            <a:endParaRPr lang="en-CA" sz="2400" dirty="0">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 y="172386"/>
            <a:ext cx="1788159" cy="2314622"/>
          </a:xfrm>
          <a:prstGeom prst="rect">
            <a:avLst/>
          </a:prstGeom>
        </p:spPr>
      </p:pic>
    </p:spTree>
    <p:extLst>
      <p:ext uri="{BB962C8B-B14F-4D97-AF65-F5344CB8AC3E}">
        <p14:creationId xmlns:p14="http://schemas.microsoft.com/office/powerpoint/2010/main" val="55228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209" y="233680"/>
            <a:ext cx="7119257" cy="3352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1730" y="4500880"/>
            <a:ext cx="5390270" cy="218979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741" y="3972560"/>
            <a:ext cx="3232712" cy="2718117"/>
          </a:xfrm>
          <a:prstGeom prst="rect">
            <a:avLst/>
          </a:prstGeom>
        </p:spPr>
      </p:pic>
      <p:sp>
        <p:nvSpPr>
          <p:cNvPr id="5" name="TextBox 4"/>
          <p:cNvSpPr txBox="1"/>
          <p:nvPr/>
        </p:nvSpPr>
        <p:spPr>
          <a:xfrm>
            <a:off x="8128000" y="914400"/>
            <a:ext cx="4471498" cy="1200329"/>
          </a:xfrm>
          <a:prstGeom prst="rect">
            <a:avLst/>
          </a:prstGeom>
          <a:noFill/>
        </p:spPr>
        <p:txBody>
          <a:bodyPr wrap="square" rtlCol="0">
            <a:spAutoFit/>
          </a:bodyPr>
          <a:lstStyle/>
          <a:p>
            <a:r>
              <a:rPr lang="en-CA" sz="2400" dirty="0" smtClean="0"/>
              <a:t>Dr. Bernard </a:t>
            </a:r>
            <a:r>
              <a:rPr lang="en-CA" sz="2400" dirty="0" err="1" smtClean="0"/>
              <a:t>Nathanson</a:t>
            </a:r>
            <a:endParaRPr lang="en-CA" sz="2400" dirty="0" smtClean="0"/>
          </a:p>
          <a:p>
            <a:endParaRPr lang="en-CA" sz="2400" dirty="0"/>
          </a:p>
          <a:p>
            <a:r>
              <a:rPr lang="en-CA" sz="2400" dirty="0" smtClean="0"/>
              <a:t>1926 - 2011</a:t>
            </a:r>
            <a:endParaRPr lang="en-CA" sz="2400" dirty="0"/>
          </a:p>
        </p:txBody>
      </p:sp>
    </p:spTree>
    <p:extLst>
      <p:ext uri="{BB962C8B-B14F-4D97-AF65-F5344CB8AC3E}">
        <p14:creationId xmlns:p14="http://schemas.microsoft.com/office/powerpoint/2010/main" val="3123316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120" y="362676"/>
            <a:ext cx="2452687" cy="4664619"/>
          </a:xfrm>
          <a:prstGeom prst="rect">
            <a:avLst/>
          </a:prstGeom>
        </p:spPr>
      </p:pic>
      <p:sp>
        <p:nvSpPr>
          <p:cNvPr id="3" name="TextBox 2"/>
          <p:cNvSpPr txBox="1"/>
          <p:nvPr/>
        </p:nvSpPr>
        <p:spPr>
          <a:xfrm>
            <a:off x="1391920" y="5486400"/>
            <a:ext cx="806631" cy="461665"/>
          </a:xfrm>
          <a:prstGeom prst="rect">
            <a:avLst/>
          </a:prstGeom>
          <a:noFill/>
        </p:spPr>
        <p:txBody>
          <a:bodyPr wrap="none" rtlCol="0">
            <a:spAutoFit/>
          </a:bodyPr>
          <a:lstStyle/>
          <a:p>
            <a:r>
              <a:rPr lang="en-CA" sz="2400" dirty="0" smtClean="0"/>
              <a:t>1984</a:t>
            </a:r>
            <a:endParaRPr lang="en-CA"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8320" y="246670"/>
            <a:ext cx="6206280" cy="5239729"/>
          </a:xfrm>
          <a:prstGeom prst="rect">
            <a:avLst/>
          </a:prstGeom>
        </p:spPr>
      </p:pic>
    </p:spTree>
    <p:extLst>
      <p:ext uri="{BB962C8B-B14F-4D97-AF65-F5344CB8AC3E}">
        <p14:creationId xmlns:p14="http://schemas.microsoft.com/office/powerpoint/2010/main" val="1012619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081" y="299721"/>
            <a:ext cx="3205162" cy="3205162"/>
          </a:xfrm>
          <a:prstGeom prst="rect">
            <a:avLst/>
          </a:prstGeom>
        </p:spPr>
      </p:pic>
      <p:sp>
        <p:nvSpPr>
          <p:cNvPr id="3" name="TextBox 2"/>
          <p:cNvSpPr txBox="1"/>
          <p:nvPr/>
        </p:nvSpPr>
        <p:spPr>
          <a:xfrm>
            <a:off x="2082800" y="4257040"/>
            <a:ext cx="806631" cy="461665"/>
          </a:xfrm>
          <a:prstGeom prst="rect">
            <a:avLst/>
          </a:prstGeom>
          <a:noFill/>
        </p:spPr>
        <p:txBody>
          <a:bodyPr wrap="none" rtlCol="0">
            <a:spAutoFit/>
          </a:bodyPr>
          <a:lstStyle/>
          <a:p>
            <a:r>
              <a:rPr lang="en-CA" sz="2400" dirty="0" smtClean="0"/>
              <a:t>1987</a:t>
            </a:r>
            <a:endParaRPr lang="en-CA"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4080" y="1519333"/>
            <a:ext cx="4271327" cy="3199372"/>
          </a:xfrm>
          <a:prstGeom prst="rect">
            <a:avLst/>
          </a:prstGeom>
        </p:spPr>
      </p:pic>
    </p:spTree>
    <p:extLst>
      <p:ext uri="{BB962C8B-B14F-4D97-AF65-F5344CB8AC3E}">
        <p14:creationId xmlns:p14="http://schemas.microsoft.com/office/powerpoint/2010/main" val="332587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1600" y="933028"/>
            <a:ext cx="2744787" cy="471910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761" y="152048"/>
            <a:ext cx="3921760" cy="3140533"/>
          </a:xfrm>
          <a:prstGeom prst="rect">
            <a:avLst/>
          </a:prstGeom>
        </p:spPr>
      </p:pic>
      <p:sp>
        <p:nvSpPr>
          <p:cNvPr id="4" name="Rectangle 3"/>
          <p:cNvSpPr/>
          <p:nvPr/>
        </p:nvSpPr>
        <p:spPr>
          <a:xfrm>
            <a:off x="406400" y="4500880"/>
            <a:ext cx="5262880" cy="1938992"/>
          </a:xfrm>
          <a:prstGeom prst="rect">
            <a:avLst/>
          </a:prstGeom>
        </p:spPr>
        <p:txBody>
          <a:bodyPr wrap="square">
            <a:spAutoFit/>
          </a:bodyPr>
          <a:lstStyle/>
          <a:p>
            <a:r>
              <a:rPr lang="en-US" sz="2400" dirty="0" smtClean="0">
                <a:solidFill>
                  <a:srgbClr val="222222"/>
                </a:solidFill>
                <a:latin typeface="Arial" panose="020B0604020202020204" pitchFamily="34" charset="0"/>
              </a:rPr>
              <a:t>Conversion to Catholicism 1996</a:t>
            </a:r>
          </a:p>
          <a:p>
            <a:endParaRPr lang="en-US" sz="2400" dirty="0">
              <a:solidFill>
                <a:srgbClr val="222222"/>
              </a:solidFill>
              <a:latin typeface="Arial" panose="020B0604020202020204" pitchFamily="34" charset="0"/>
            </a:endParaRPr>
          </a:p>
          <a:p>
            <a:r>
              <a:rPr lang="en-US" sz="2400" i="1" dirty="0" smtClean="0">
                <a:solidFill>
                  <a:srgbClr val="222222"/>
                </a:solidFill>
                <a:latin typeface="Arial" panose="020B0604020202020204" pitchFamily="34" charset="0"/>
              </a:rPr>
              <a:t>no </a:t>
            </a:r>
            <a:r>
              <a:rPr lang="en-US" sz="2400" i="1" dirty="0">
                <a:solidFill>
                  <a:srgbClr val="222222"/>
                </a:solidFill>
                <a:latin typeface="Arial" panose="020B0604020202020204" pitchFamily="34" charset="0"/>
              </a:rPr>
              <a:t>religion matches the special role for forgiveness that is afforded by the </a:t>
            </a:r>
            <a:r>
              <a:rPr lang="en-US" sz="2400" i="1" dirty="0">
                <a:latin typeface="Arial" panose="020B0604020202020204" pitchFamily="34" charset="0"/>
              </a:rPr>
              <a:t>Catholic Church</a:t>
            </a:r>
            <a:endParaRPr lang="en-CA" sz="2400" i="1" dirty="0"/>
          </a:p>
        </p:txBody>
      </p:sp>
    </p:spTree>
    <p:extLst>
      <p:ext uri="{BB962C8B-B14F-4D97-AF65-F5344CB8AC3E}">
        <p14:creationId xmlns:p14="http://schemas.microsoft.com/office/powerpoint/2010/main" val="40535712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6880" y="467360"/>
            <a:ext cx="7416800" cy="5262979"/>
          </a:xfrm>
          <a:prstGeom prst="rect">
            <a:avLst/>
          </a:prstGeom>
        </p:spPr>
        <p:txBody>
          <a:bodyPr wrap="square">
            <a:spAutoFit/>
          </a:bodyPr>
          <a:lstStyle/>
          <a:p>
            <a:r>
              <a:rPr lang="en-US" sz="2400" dirty="0">
                <a:latin typeface="Arial" panose="020B0604020202020204" pitchFamily="34" charset="0"/>
              </a:rPr>
              <a:t>I was sitting in O.R.'s offices when I noticed a fetal development poster. The progression was so obvious, the eyes were so sweet. It hurt my heart, just looking at them. I ran outside and finally, it dawned on me. 'Norma', I said to myself, 'They're right'. I had worked with pregnant women for years. I had been through three pregnancies and deliveries myself. I should have known. </a:t>
            </a:r>
            <a:endParaRPr lang="en-US" sz="2400" dirty="0" smtClean="0">
              <a:latin typeface="Arial" panose="020B0604020202020204" pitchFamily="34" charset="0"/>
            </a:endParaRPr>
          </a:p>
          <a:p>
            <a:endParaRPr lang="en-US" sz="2400" dirty="0">
              <a:latin typeface="Arial" panose="020B0604020202020204" pitchFamily="34" charset="0"/>
            </a:endParaRPr>
          </a:p>
          <a:p>
            <a:r>
              <a:rPr lang="en-US" sz="2400" dirty="0" smtClean="0">
                <a:latin typeface="Arial" panose="020B0604020202020204" pitchFamily="34" charset="0"/>
              </a:rPr>
              <a:t>Yet </a:t>
            </a:r>
            <a:r>
              <a:rPr lang="en-US" sz="2400" dirty="0">
                <a:latin typeface="Arial" panose="020B0604020202020204" pitchFamily="34" charset="0"/>
              </a:rPr>
              <a:t>something in that poster made me lose my breath. I kept seeing the picture of that tiny, 10-week-old </a:t>
            </a:r>
            <a:r>
              <a:rPr lang="en-US" sz="2400" dirty="0">
                <a:latin typeface="Arial" panose="020B0604020202020204" pitchFamily="34" charset="0"/>
                <a:hlinkClick r:id="rId2" tooltip="Embryo"/>
              </a:rPr>
              <a:t>embryo</a:t>
            </a:r>
            <a:r>
              <a:rPr lang="en-US" sz="2400" dirty="0">
                <a:latin typeface="Arial" panose="020B0604020202020204" pitchFamily="34" charset="0"/>
              </a:rPr>
              <a:t>, and I said to myself, that's a baby! It's as if blinders just fell off my eyes and I suddenly understood the truth—that's a baby! </a:t>
            </a:r>
            <a:endParaRPr lang="en-CA"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62" y="467360"/>
            <a:ext cx="1743075" cy="26193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499" y="3689985"/>
            <a:ext cx="1905000" cy="1428750"/>
          </a:xfrm>
          <a:prstGeom prst="rect">
            <a:avLst/>
          </a:prstGeom>
        </p:spPr>
      </p:pic>
    </p:spTree>
    <p:extLst>
      <p:ext uri="{BB962C8B-B14F-4D97-AF65-F5344CB8AC3E}">
        <p14:creationId xmlns:p14="http://schemas.microsoft.com/office/powerpoint/2010/main" val="2544410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912" y="567204"/>
            <a:ext cx="4491360" cy="2988796"/>
          </a:xfrm>
          <a:prstGeom prst="rect">
            <a:avLst/>
          </a:prstGeom>
        </p:spPr>
      </p:pic>
      <p:sp>
        <p:nvSpPr>
          <p:cNvPr id="3" name="TextBox 2"/>
          <p:cNvSpPr txBox="1"/>
          <p:nvPr/>
        </p:nvSpPr>
        <p:spPr>
          <a:xfrm>
            <a:off x="1331912" y="4307840"/>
            <a:ext cx="4808617" cy="461665"/>
          </a:xfrm>
          <a:prstGeom prst="rect">
            <a:avLst/>
          </a:prstGeom>
          <a:noFill/>
        </p:spPr>
        <p:txBody>
          <a:bodyPr wrap="square" rtlCol="0">
            <a:spAutoFit/>
          </a:bodyPr>
          <a:lstStyle/>
          <a:p>
            <a:r>
              <a:rPr lang="en-CA" sz="2400" dirty="0" smtClean="0"/>
              <a:t>Justin, Alexandre, Michel (+1998)</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5680" y="2453719"/>
            <a:ext cx="3946207" cy="2955846"/>
          </a:xfrm>
          <a:prstGeom prst="rect">
            <a:avLst/>
          </a:prstGeom>
        </p:spPr>
      </p:pic>
    </p:spTree>
    <p:extLst>
      <p:ext uri="{BB962C8B-B14F-4D97-AF65-F5344CB8AC3E}">
        <p14:creationId xmlns:p14="http://schemas.microsoft.com/office/powerpoint/2010/main" val="281934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81680" y="1026161"/>
            <a:ext cx="6207760" cy="4893647"/>
          </a:xfrm>
          <a:prstGeom prst="rect">
            <a:avLst/>
          </a:prstGeom>
        </p:spPr>
        <p:txBody>
          <a:bodyPr wrap="square">
            <a:spAutoFit/>
          </a:bodyPr>
          <a:lstStyle/>
          <a:p>
            <a:r>
              <a:rPr lang="en-US" sz="2400" dirty="0">
                <a:solidFill>
                  <a:srgbClr val="222222"/>
                </a:solidFill>
                <a:latin typeface="Arial" panose="020B0604020202020204" pitchFamily="34" charset="0"/>
              </a:rPr>
              <a:t>I felt crushed under the truth of this realization. I had to face up to the awful reality. Abortion wasn't about 'products of conception'. It wasn't about 'missed periods'. It was about children being killed in their mother's wombs. </a:t>
            </a:r>
            <a:endParaRPr lang="en-US" sz="2400" dirty="0" smtClean="0">
              <a:solidFill>
                <a:srgbClr val="222222"/>
              </a:solidFill>
              <a:latin typeface="Arial" panose="020B0604020202020204" pitchFamily="34" charset="0"/>
            </a:endParaRPr>
          </a:p>
          <a:p>
            <a:endParaRPr lang="en-US" sz="2400" dirty="0">
              <a:solidFill>
                <a:srgbClr val="222222"/>
              </a:solidFill>
              <a:latin typeface="Arial" panose="020B0604020202020204" pitchFamily="34" charset="0"/>
            </a:endParaRPr>
          </a:p>
          <a:p>
            <a:r>
              <a:rPr lang="en-US" sz="2400" dirty="0" smtClean="0">
                <a:solidFill>
                  <a:srgbClr val="222222"/>
                </a:solidFill>
                <a:latin typeface="Arial" panose="020B0604020202020204" pitchFamily="34" charset="0"/>
              </a:rPr>
              <a:t>All </a:t>
            </a:r>
            <a:r>
              <a:rPr lang="en-US" sz="2400" dirty="0">
                <a:solidFill>
                  <a:srgbClr val="222222"/>
                </a:solidFill>
                <a:latin typeface="Arial" panose="020B0604020202020204" pitchFamily="34" charset="0"/>
              </a:rPr>
              <a:t>those years I was wrong. Signing that </a:t>
            </a:r>
            <a:r>
              <a:rPr lang="en-US" sz="2400" dirty="0">
                <a:solidFill>
                  <a:srgbClr val="0645AD"/>
                </a:solidFill>
                <a:latin typeface="Arial" panose="020B0604020202020204" pitchFamily="34" charset="0"/>
                <a:hlinkClick r:id="rId2" tooltip="Affidavit"/>
              </a:rPr>
              <a:t>affidavit</a:t>
            </a:r>
            <a:r>
              <a:rPr lang="en-US" sz="2400" dirty="0">
                <a:solidFill>
                  <a:srgbClr val="222222"/>
                </a:solidFill>
                <a:latin typeface="Arial" panose="020B0604020202020204" pitchFamily="34" charset="0"/>
              </a:rPr>
              <a:t>, I was wrong. Working in an abortion clinic, I was wrong. No more of this first trimester, second trimester, third trimester stuff. Abortion—at any point—was wrong. It was so clear. Painfully clear</a:t>
            </a:r>
            <a:endParaRPr lang="en-CA" sz="2400" dirty="0"/>
          </a:p>
        </p:txBody>
      </p:sp>
    </p:spTree>
    <p:extLst>
      <p:ext uri="{BB962C8B-B14F-4D97-AF65-F5344CB8AC3E}">
        <p14:creationId xmlns:p14="http://schemas.microsoft.com/office/powerpoint/2010/main" val="12802543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160" y="852498"/>
            <a:ext cx="5011420" cy="4102090"/>
          </a:xfrm>
          <a:prstGeom prst="rect">
            <a:avLst/>
          </a:prstGeom>
        </p:spPr>
      </p:pic>
      <p:sp>
        <p:nvSpPr>
          <p:cNvPr id="4" name="TextBox 3"/>
          <p:cNvSpPr txBox="1"/>
          <p:nvPr/>
        </p:nvSpPr>
        <p:spPr>
          <a:xfrm>
            <a:off x="7538720" y="2733040"/>
            <a:ext cx="4182492" cy="2677656"/>
          </a:xfrm>
          <a:prstGeom prst="rect">
            <a:avLst/>
          </a:prstGeom>
          <a:noFill/>
        </p:spPr>
        <p:txBody>
          <a:bodyPr wrap="none" rtlCol="0">
            <a:spAutoFit/>
          </a:bodyPr>
          <a:lstStyle/>
          <a:p>
            <a:r>
              <a:rPr lang="en-CA" sz="2400" dirty="0" smtClean="0"/>
              <a:t>‘Jane Roe’ (Norma </a:t>
            </a:r>
            <a:r>
              <a:rPr lang="en-CA" sz="2400" dirty="0" err="1" smtClean="0"/>
              <a:t>McCorvey</a:t>
            </a:r>
            <a:r>
              <a:rPr lang="en-CA" sz="2400" dirty="0" smtClean="0"/>
              <a:t>)</a:t>
            </a:r>
          </a:p>
          <a:p>
            <a:endParaRPr lang="en-CA" sz="2400" dirty="0"/>
          </a:p>
          <a:p>
            <a:r>
              <a:rPr lang="en-CA" sz="2400" dirty="0" smtClean="0"/>
              <a:t>Christianity, 1995</a:t>
            </a:r>
          </a:p>
          <a:p>
            <a:endParaRPr lang="en-CA" sz="2400" dirty="0"/>
          </a:p>
          <a:p>
            <a:r>
              <a:rPr lang="en-CA" sz="2400" dirty="0" smtClean="0"/>
              <a:t>Conversion to Catholicism, 1998</a:t>
            </a:r>
            <a:endParaRPr lang="en-CA" sz="2400" dirty="0"/>
          </a:p>
          <a:p>
            <a:endParaRPr lang="en-CA" sz="2400" dirty="0" smtClean="0"/>
          </a:p>
          <a:p>
            <a:r>
              <a:rPr lang="en-CA" sz="2400" dirty="0" smtClean="0"/>
              <a:t>+Feb, 18</a:t>
            </a:r>
            <a:r>
              <a:rPr lang="en-CA" sz="2400" baseline="30000" dirty="0" smtClean="0"/>
              <a:t>th</a:t>
            </a:r>
            <a:r>
              <a:rPr lang="en-CA" sz="2400" dirty="0" smtClean="0"/>
              <a:t>, 2017</a:t>
            </a:r>
            <a:endParaRPr lang="en-CA" sz="2400" dirty="0"/>
          </a:p>
        </p:txBody>
      </p:sp>
    </p:spTree>
    <p:extLst>
      <p:ext uri="{BB962C8B-B14F-4D97-AF65-F5344CB8AC3E}">
        <p14:creationId xmlns:p14="http://schemas.microsoft.com/office/powerpoint/2010/main" val="6021687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1440" y="426720"/>
            <a:ext cx="7213600" cy="1938992"/>
          </a:xfrm>
          <a:prstGeom prst="rect">
            <a:avLst/>
          </a:prstGeom>
        </p:spPr>
        <p:txBody>
          <a:bodyPr wrap="square">
            <a:spAutoFit/>
          </a:bodyPr>
          <a:lstStyle/>
          <a:p>
            <a:r>
              <a:rPr lang="en-US" sz="2400" b="0" i="0" u="none" strike="noStrike" dirty="0" smtClean="0">
                <a:solidFill>
                  <a:srgbClr val="222222"/>
                </a:solidFill>
                <a:effectLst/>
                <a:latin typeface="Arial" panose="020B0604020202020204" pitchFamily="34" charset="0"/>
              </a:rPr>
              <a:t>Supreme Court's 1993 ruling in </a:t>
            </a:r>
            <a:r>
              <a:rPr lang="en-US" sz="2400" b="0" i="1" u="none" strike="noStrike" dirty="0" smtClean="0">
                <a:solidFill>
                  <a:srgbClr val="0645AD"/>
                </a:solidFill>
                <a:effectLst/>
                <a:latin typeface="Arial" panose="020B0604020202020204" pitchFamily="34" charset="0"/>
                <a:hlinkClick r:id="rId2" tooltip="Rodriguez v British Columbia (AG)"/>
              </a:rPr>
              <a:t>Rodriguez v British Columbia (AG)</a:t>
            </a:r>
            <a:r>
              <a:rPr lang="en-US" sz="2400" b="0" i="1" u="none" strike="noStrike" dirty="0" smtClean="0">
                <a:solidFill>
                  <a:srgbClr val="222222"/>
                </a:solidFill>
                <a:effectLst/>
                <a:latin typeface="Arial" panose="020B0604020202020204" pitchFamily="34" charset="0"/>
              </a:rPr>
              <a:t>,</a:t>
            </a:r>
            <a:r>
              <a:rPr lang="en-US" sz="2400" b="0" i="0" u="none" strike="noStrike" dirty="0" smtClean="0">
                <a:solidFill>
                  <a:srgbClr val="222222"/>
                </a:solidFill>
                <a:effectLst/>
                <a:latin typeface="Arial" panose="020B0604020202020204" pitchFamily="34" charset="0"/>
              </a:rPr>
              <a:t> which had denied a right to assisted suicide. (But a clo</a:t>
            </a:r>
            <a:r>
              <a:rPr lang="en-US" sz="2400" dirty="0" smtClean="0">
                <a:solidFill>
                  <a:srgbClr val="222222"/>
                </a:solidFill>
                <a:latin typeface="Arial" panose="020B0604020202020204" pitchFamily="34" charset="0"/>
              </a:rPr>
              <a:t>se 5-4 decision)</a:t>
            </a:r>
            <a:endParaRPr lang="en-US" sz="2400" b="0" i="0" u="none" strike="noStrike" dirty="0" smtClean="0">
              <a:solidFill>
                <a:srgbClr val="222222"/>
              </a:solidFill>
              <a:effectLst/>
              <a:latin typeface="Arial" panose="020B0604020202020204" pitchFamily="34" charset="0"/>
            </a:endParaRPr>
          </a:p>
          <a:p>
            <a:endParaRPr lang="en-US" sz="2400" dirty="0">
              <a:solidFill>
                <a:srgbClr val="222222"/>
              </a:solidFill>
              <a:latin typeface="Arial" panose="020B0604020202020204" pitchFamily="34" charset="0"/>
            </a:endParaRPr>
          </a:p>
          <a:p>
            <a:endParaRPr lang="en-US" sz="2400" dirty="0" smtClean="0">
              <a:solidFill>
                <a:srgbClr val="222222"/>
              </a:solidFill>
              <a:latin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519" y="1899921"/>
            <a:ext cx="6320881" cy="47345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9738" y="2032000"/>
            <a:ext cx="4465716" cy="210312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47479" y="4940300"/>
            <a:ext cx="2847975" cy="1600200"/>
          </a:xfrm>
          <a:prstGeom prst="rect">
            <a:avLst/>
          </a:prstGeom>
        </p:spPr>
      </p:pic>
    </p:spTree>
    <p:extLst>
      <p:ext uri="{BB962C8B-B14F-4D97-AF65-F5344CB8AC3E}">
        <p14:creationId xmlns:p14="http://schemas.microsoft.com/office/powerpoint/2010/main" val="2148335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44160" y="1310640"/>
            <a:ext cx="6400800" cy="3108543"/>
          </a:xfrm>
          <a:prstGeom prst="rect">
            <a:avLst/>
          </a:prstGeom>
        </p:spPr>
        <p:txBody>
          <a:bodyPr wrap="square">
            <a:spAutoFit/>
          </a:bodyPr>
          <a:lstStyle/>
          <a:p>
            <a:r>
              <a:rPr lang="en-US" sz="2800" dirty="0"/>
              <a:t>In a </a:t>
            </a:r>
            <a:r>
              <a:rPr lang="en-US" sz="2800" b="1" dirty="0"/>
              <a:t>unanimous decision </a:t>
            </a:r>
            <a:r>
              <a:rPr lang="en-US" sz="2800" b="1" dirty="0" smtClean="0"/>
              <a:t>in Carter v. Canada, </a:t>
            </a:r>
            <a:r>
              <a:rPr lang="en-US" sz="2800" dirty="0" smtClean="0"/>
              <a:t>on </a:t>
            </a:r>
            <a:r>
              <a:rPr lang="en-US" sz="2800" dirty="0"/>
              <a:t>February 6, 2015, the Court struck down the provision in the </a:t>
            </a:r>
            <a:r>
              <a:rPr lang="en-US" sz="2800" i="1" dirty="0">
                <a:hlinkClick r:id="rId2" tooltip="Criminal Code (Canada)"/>
              </a:rPr>
              <a:t>Criminal Code</a:t>
            </a:r>
            <a:r>
              <a:rPr lang="en-US" sz="2800" dirty="0"/>
              <a:t>, thereby giving Canadian adults who are mentally competent and suffering intolerably and enduringly the right to a doctor's assistance in dying</a:t>
            </a:r>
            <a:endParaRPr lang="en-CA" sz="2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814" y="430956"/>
            <a:ext cx="3407537" cy="243395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694" y="4303563"/>
            <a:ext cx="3014346" cy="2228999"/>
          </a:xfrm>
          <a:prstGeom prst="rect">
            <a:avLst/>
          </a:prstGeom>
        </p:spPr>
      </p:pic>
      <p:sp>
        <p:nvSpPr>
          <p:cNvPr id="5" name="TextBox 4"/>
          <p:cNvSpPr txBox="1"/>
          <p:nvPr/>
        </p:nvSpPr>
        <p:spPr>
          <a:xfrm flipH="1">
            <a:off x="1579879" y="3276601"/>
            <a:ext cx="2443481" cy="369332"/>
          </a:xfrm>
          <a:prstGeom prst="rect">
            <a:avLst/>
          </a:prstGeom>
          <a:noFill/>
        </p:spPr>
        <p:txBody>
          <a:bodyPr wrap="square" rtlCol="0">
            <a:spAutoFit/>
          </a:bodyPr>
          <a:lstStyle/>
          <a:p>
            <a:r>
              <a:rPr lang="en-CA" dirty="0" smtClean="0"/>
              <a:t>Kay Carter</a:t>
            </a:r>
            <a:endParaRPr lang="en-CA" dirty="0"/>
          </a:p>
        </p:txBody>
      </p:sp>
      <p:sp>
        <p:nvSpPr>
          <p:cNvPr id="6" name="TextBox 5"/>
          <p:cNvSpPr txBox="1"/>
          <p:nvPr/>
        </p:nvSpPr>
        <p:spPr>
          <a:xfrm>
            <a:off x="4213350" y="5618480"/>
            <a:ext cx="1618489" cy="369332"/>
          </a:xfrm>
          <a:prstGeom prst="rect">
            <a:avLst/>
          </a:prstGeom>
          <a:noFill/>
        </p:spPr>
        <p:txBody>
          <a:bodyPr wrap="square" rtlCol="0">
            <a:spAutoFit/>
          </a:bodyPr>
          <a:lstStyle/>
          <a:p>
            <a:r>
              <a:rPr lang="en-CA" dirty="0" smtClean="0"/>
              <a:t>Gloria Taylor</a:t>
            </a:r>
            <a:endParaRPr lang="en-CA" dirty="0"/>
          </a:p>
        </p:txBody>
      </p:sp>
    </p:spTree>
    <p:extLst>
      <p:ext uri="{BB962C8B-B14F-4D97-AF65-F5344CB8AC3E}">
        <p14:creationId xmlns:p14="http://schemas.microsoft.com/office/powerpoint/2010/main" val="13349550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88640" y="-71120"/>
            <a:ext cx="8950960" cy="5632311"/>
          </a:xfrm>
          <a:prstGeom prst="rect">
            <a:avLst/>
          </a:prstGeom>
        </p:spPr>
        <p:txBody>
          <a:bodyPr wrap="square">
            <a:spAutoFit/>
          </a:bodyPr>
          <a:lstStyle/>
          <a:p>
            <a:endParaRPr lang="en-US" sz="2400" b="0" i="0" u="none" strike="noStrike" dirty="0" smtClean="0">
              <a:solidFill>
                <a:srgbClr val="333333"/>
              </a:solidFill>
              <a:effectLst/>
              <a:latin typeface="&amp;quot"/>
            </a:endParaRPr>
          </a:p>
          <a:p>
            <a:r>
              <a:rPr lang="en-US" sz="2400" b="1" i="0" u="none" strike="noStrike" dirty="0" smtClean="0">
                <a:solidFill>
                  <a:srgbClr val="333333"/>
                </a:solidFill>
                <a:effectLst/>
                <a:latin typeface="&amp;quot"/>
              </a:rPr>
              <a:t>Those who can provide medical assistance in dying services are:</a:t>
            </a:r>
          </a:p>
          <a:p>
            <a:endParaRPr lang="en-US" sz="2400" b="0" i="0" u="none" strike="noStrike" dirty="0" smtClean="0">
              <a:solidFill>
                <a:srgbClr val="333333"/>
              </a:solidFill>
              <a:effectLst/>
              <a:latin typeface="&amp;quot"/>
            </a:endParaRPr>
          </a:p>
          <a:p>
            <a:pPr>
              <a:buFont typeface="Arial" panose="020B0604020202020204" pitchFamily="34" charset="0"/>
              <a:buChar char="•"/>
            </a:pPr>
            <a:r>
              <a:rPr lang="en-US" sz="2400" b="0" i="0" u="none" strike="noStrike" dirty="0" smtClean="0">
                <a:solidFill>
                  <a:srgbClr val="333333"/>
                </a:solidFill>
                <a:effectLst/>
                <a:latin typeface="&amp;quot"/>
              </a:rPr>
              <a:t>Physicians</a:t>
            </a:r>
          </a:p>
          <a:p>
            <a:endParaRPr lang="en-US" sz="2400" b="0" i="0" u="none" strike="noStrike" dirty="0" smtClean="0">
              <a:solidFill>
                <a:srgbClr val="333333"/>
              </a:solidFill>
              <a:effectLst/>
              <a:latin typeface="&amp;quot"/>
            </a:endParaRPr>
          </a:p>
          <a:p>
            <a:pPr>
              <a:buFont typeface="Arial" panose="020B0604020202020204" pitchFamily="34" charset="0"/>
              <a:buChar char="•"/>
            </a:pPr>
            <a:r>
              <a:rPr lang="en-US" sz="2400" b="0" i="0" u="none" strike="noStrike" dirty="0" smtClean="0">
                <a:solidFill>
                  <a:srgbClr val="333333"/>
                </a:solidFill>
                <a:effectLst/>
                <a:latin typeface="&amp;quot"/>
              </a:rPr>
              <a:t>nurse practitioners (in provinces where this is allowed)</a:t>
            </a:r>
          </a:p>
          <a:p>
            <a:endParaRPr lang="en-US" sz="2400" b="0" i="0" u="none" strike="noStrike" dirty="0" smtClean="0">
              <a:solidFill>
                <a:srgbClr val="333333"/>
              </a:solidFill>
              <a:effectLst/>
              <a:latin typeface="&amp;quot"/>
            </a:endParaRPr>
          </a:p>
          <a:p>
            <a:r>
              <a:rPr lang="en-US" sz="2400" b="0" i="0" u="none" strike="noStrike" dirty="0" smtClean="0">
                <a:solidFill>
                  <a:srgbClr val="333333"/>
                </a:solidFill>
                <a:effectLst/>
                <a:latin typeface="&amp;quot"/>
              </a:rPr>
              <a:t>Those who can help provide medical assistance in dying include:</a:t>
            </a:r>
          </a:p>
          <a:p>
            <a:endParaRPr lang="en-US" sz="2400" b="0" i="0" u="none" strike="noStrike" dirty="0" smtClean="0">
              <a:solidFill>
                <a:srgbClr val="333333"/>
              </a:solidFill>
              <a:effectLst/>
              <a:latin typeface="&amp;quot"/>
            </a:endParaRPr>
          </a:p>
          <a:p>
            <a:pPr>
              <a:buFont typeface="Arial" panose="020B0604020202020204" pitchFamily="34" charset="0"/>
              <a:buChar char="•"/>
            </a:pPr>
            <a:r>
              <a:rPr lang="en-US" sz="2400" b="0" i="0" u="none" strike="noStrike" dirty="0" smtClean="0">
                <a:solidFill>
                  <a:srgbClr val="333333"/>
                </a:solidFill>
                <a:effectLst/>
                <a:latin typeface="&amp;quot"/>
              </a:rPr>
              <a:t>Pharmacists</a:t>
            </a:r>
          </a:p>
          <a:p>
            <a:pPr>
              <a:buFont typeface="Arial" panose="020B0604020202020204" pitchFamily="34" charset="0"/>
              <a:buChar char="•"/>
            </a:pPr>
            <a:endParaRPr lang="en-US" sz="2400" b="0" i="0" u="none" strike="noStrike" dirty="0" smtClean="0">
              <a:solidFill>
                <a:srgbClr val="333333"/>
              </a:solidFill>
              <a:effectLst/>
              <a:latin typeface="&amp;quot"/>
            </a:endParaRPr>
          </a:p>
          <a:p>
            <a:pPr>
              <a:buFont typeface="Arial" panose="020B0604020202020204" pitchFamily="34" charset="0"/>
              <a:buChar char="•"/>
            </a:pPr>
            <a:r>
              <a:rPr lang="en-US" sz="2400" b="0" i="0" u="none" strike="noStrike" dirty="0" smtClean="0">
                <a:solidFill>
                  <a:srgbClr val="333333"/>
                </a:solidFill>
                <a:effectLst/>
                <a:latin typeface="&amp;quot"/>
              </a:rPr>
              <a:t>family members or other people that you ask to help</a:t>
            </a:r>
          </a:p>
          <a:p>
            <a:pPr>
              <a:buFont typeface="Arial" panose="020B0604020202020204" pitchFamily="34" charset="0"/>
              <a:buChar char="•"/>
            </a:pPr>
            <a:endParaRPr lang="en-US" sz="2400" b="0" i="0" u="none" strike="noStrike" dirty="0" smtClean="0">
              <a:solidFill>
                <a:srgbClr val="333333"/>
              </a:solidFill>
              <a:effectLst/>
              <a:latin typeface="&amp;quot"/>
            </a:endParaRPr>
          </a:p>
          <a:p>
            <a:pPr>
              <a:buFont typeface="Arial" panose="020B0604020202020204" pitchFamily="34" charset="0"/>
              <a:buChar char="•"/>
            </a:pPr>
            <a:r>
              <a:rPr lang="en-US" sz="2400" b="0" i="0" u="none" strike="noStrike" dirty="0" smtClean="0">
                <a:solidFill>
                  <a:srgbClr val="333333"/>
                </a:solidFill>
                <a:effectLst/>
                <a:latin typeface="&amp;quot"/>
              </a:rPr>
              <a:t>health care providers who help physicians or nurse practitioners</a:t>
            </a:r>
            <a:endParaRPr lang="en-US" sz="2400" b="0" i="0" u="none" strike="noStrike" dirty="0">
              <a:solidFill>
                <a:srgbClr val="333333"/>
              </a:solidFill>
              <a:effectLst/>
              <a:latin typeface="&amp;quo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540" y="538162"/>
            <a:ext cx="2514600" cy="1819275"/>
          </a:xfrm>
          <a:prstGeom prst="rect">
            <a:avLst/>
          </a:prstGeom>
        </p:spPr>
      </p:pic>
    </p:spTree>
    <p:extLst>
      <p:ext uri="{BB962C8B-B14F-4D97-AF65-F5344CB8AC3E}">
        <p14:creationId xmlns:p14="http://schemas.microsoft.com/office/powerpoint/2010/main" val="9686543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5760" y="690880"/>
            <a:ext cx="8971280" cy="5632311"/>
          </a:xfrm>
          <a:prstGeom prst="rect">
            <a:avLst/>
          </a:prstGeom>
        </p:spPr>
        <p:txBody>
          <a:bodyPr wrap="square">
            <a:spAutoFit/>
          </a:bodyPr>
          <a:lstStyle/>
          <a:p>
            <a:pPr>
              <a:buFont typeface="Arial" panose="020B0604020202020204" pitchFamily="34" charset="0"/>
              <a:buChar char="•"/>
            </a:pPr>
            <a:r>
              <a:rPr lang="en-US" sz="2400" b="0" i="0" u="none" strike="noStrike" dirty="0" smtClean="0">
                <a:solidFill>
                  <a:srgbClr val="333333"/>
                </a:solidFill>
                <a:effectLst/>
                <a:latin typeface="&amp;quot"/>
              </a:rPr>
              <a:t>directly administers a substance that causes death, such as an injection of a drug</a:t>
            </a:r>
          </a:p>
          <a:p>
            <a:endParaRPr lang="en-US" sz="2400" b="0" i="0" u="none" strike="noStrike" dirty="0" smtClean="0">
              <a:solidFill>
                <a:srgbClr val="333333"/>
              </a:solidFill>
              <a:effectLst/>
              <a:latin typeface="&amp;quot"/>
            </a:endParaRPr>
          </a:p>
          <a:p>
            <a:pPr marL="742950" lvl="1" indent="-285750">
              <a:buFont typeface="Arial" panose="020B0604020202020204" pitchFamily="34" charset="0"/>
              <a:buChar char="•"/>
            </a:pPr>
            <a:r>
              <a:rPr lang="en-US" sz="2400" b="0" i="0" u="none" strike="noStrike" dirty="0" smtClean="0">
                <a:solidFill>
                  <a:srgbClr val="333333"/>
                </a:solidFill>
                <a:effectLst/>
                <a:latin typeface="&amp;quot"/>
              </a:rPr>
              <a:t>this is becoming known as clinician-administered medical assistance in dying</a:t>
            </a:r>
          </a:p>
          <a:p>
            <a:pPr marL="742950" lvl="1" indent="-285750">
              <a:buFont typeface="Arial" panose="020B0604020202020204" pitchFamily="34" charset="0"/>
              <a:buChar char="•"/>
            </a:pPr>
            <a:r>
              <a:rPr lang="en-US" sz="2400" b="0" i="0" u="none" strike="noStrike" dirty="0" smtClean="0">
                <a:solidFill>
                  <a:srgbClr val="333333"/>
                </a:solidFill>
                <a:effectLst/>
                <a:latin typeface="&amp;quot"/>
              </a:rPr>
              <a:t>it was previously known as voluntary euthanasia</a:t>
            </a:r>
          </a:p>
          <a:p>
            <a:r>
              <a:rPr lang="en-US" sz="2400" b="1" i="0" u="none" strike="noStrike" dirty="0" smtClean="0">
                <a:solidFill>
                  <a:srgbClr val="333333"/>
                </a:solidFill>
                <a:effectLst/>
                <a:latin typeface="&amp;quot"/>
              </a:rPr>
              <a:t>Or</a:t>
            </a:r>
          </a:p>
          <a:p>
            <a:endParaRPr lang="en-US" sz="2400" b="0" i="0" u="none" strike="noStrike" dirty="0" smtClean="0">
              <a:solidFill>
                <a:srgbClr val="333333"/>
              </a:solidFill>
              <a:effectLst/>
              <a:latin typeface="&amp;quot"/>
            </a:endParaRPr>
          </a:p>
          <a:p>
            <a:pPr>
              <a:buFont typeface="Arial" panose="020B0604020202020204" pitchFamily="34" charset="0"/>
              <a:buChar char="•"/>
            </a:pPr>
            <a:r>
              <a:rPr lang="en-US" sz="2400" b="0" i="0" u="none" strike="noStrike" dirty="0" smtClean="0">
                <a:solidFill>
                  <a:srgbClr val="333333"/>
                </a:solidFill>
                <a:effectLst/>
                <a:latin typeface="&amp;quot"/>
              </a:rPr>
              <a:t>provides or prescribes a drug that the eligible person takes themselves, in order to bring about their own death</a:t>
            </a:r>
          </a:p>
          <a:p>
            <a:endParaRPr lang="en-US" sz="2400" b="0" i="0" u="none" strike="noStrike" dirty="0" smtClean="0">
              <a:solidFill>
                <a:srgbClr val="333333"/>
              </a:solidFill>
              <a:effectLst/>
              <a:latin typeface="&amp;quot"/>
            </a:endParaRPr>
          </a:p>
          <a:p>
            <a:pPr marL="742950" lvl="1" indent="-285750">
              <a:buFont typeface="Arial" panose="020B0604020202020204" pitchFamily="34" charset="0"/>
              <a:buChar char="•"/>
            </a:pPr>
            <a:r>
              <a:rPr lang="en-US" sz="2400" b="0" i="0" u="none" strike="noStrike" dirty="0" smtClean="0">
                <a:solidFill>
                  <a:srgbClr val="333333"/>
                </a:solidFill>
                <a:effectLst/>
                <a:latin typeface="&amp;quot"/>
              </a:rPr>
              <a:t>this is becoming known as self-administered medical assistance in dying</a:t>
            </a:r>
          </a:p>
          <a:p>
            <a:pPr marL="742950" lvl="1" indent="-285750">
              <a:buFont typeface="Arial" panose="020B0604020202020204" pitchFamily="34" charset="0"/>
              <a:buChar char="•"/>
            </a:pPr>
            <a:r>
              <a:rPr lang="en-US" sz="2400" b="0" i="0" u="none" strike="noStrike" dirty="0" smtClean="0">
                <a:solidFill>
                  <a:srgbClr val="333333"/>
                </a:solidFill>
                <a:effectLst/>
                <a:latin typeface="&amp;quot"/>
              </a:rPr>
              <a:t>it was previously known as medically assisted suicide or assisted suicide</a:t>
            </a:r>
            <a:endParaRPr lang="en-US" sz="2400" b="0" i="0" u="none" strike="noStrike" dirty="0">
              <a:solidFill>
                <a:srgbClr val="333333"/>
              </a:solidFill>
              <a:effectLst/>
              <a:latin typeface="&amp;quo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920" y="1981200"/>
            <a:ext cx="2484120" cy="2173605"/>
          </a:xfrm>
          <a:prstGeom prst="rect">
            <a:avLst/>
          </a:prstGeom>
        </p:spPr>
      </p:pic>
    </p:spTree>
    <p:extLst>
      <p:ext uri="{BB962C8B-B14F-4D97-AF65-F5344CB8AC3E}">
        <p14:creationId xmlns:p14="http://schemas.microsoft.com/office/powerpoint/2010/main" val="16136134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6800" y="741680"/>
            <a:ext cx="8544560" cy="4832092"/>
          </a:xfrm>
          <a:prstGeom prst="rect">
            <a:avLst/>
          </a:prstGeom>
        </p:spPr>
        <p:txBody>
          <a:bodyPr wrap="square">
            <a:spAutoFit/>
          </a:bodyPr>
          <a:lstStyle/>
          <a:p>
            <a:pPr>
              <a:buFont typeface="Arial" panose="020B0604020202020204" pitchFamily="34" charset="0"/>
              <a:buChar char="•"/>
            </a:pPr>
            <a:r>
              <a:rPr lang="en-US" sz="2800" b="0" i="0" u="none" strike="noStrike" dirty="0" smtClean="0">
                <a:solidFill>
                  <a:srgbClr val="333333"/>
                </a:solidFill>
                <a:effectLst/>
                <a:latin typeface="&amp;quot"/>
              </a:rPr>
              <a:t>be at least 18 years old and mentally competent. This means being capable of making health care decisions for yourself.</a:t>
            </a:r>
          </a:p>
          <a:p>
            <a:pPr>
              <a:buFont typeface="Arial" panose="020B0604020202020204" pitchFamily="34" charset="0"/>
              <a:buChar char="•"/>
            </a:pPr>
            <a:r>
              <a:rPr lang="en-US" sz="2800" b="0" i="0" u="none" strike="noStrike" dirty="0" smtClean="0">
                <a:solidFill>
                  <a:srgbClr val="333333"/>
                </a:solidFill>
                <a:effectLst/>
                <a:latin typeface="&amp;quot"/>
              </a:rPr>
              <a:t>have a </a:t>
            </a:r>
            <a:r>
              <a:rPr lang="en-US" sz="2800" b="0" i="0" u="sng" strike="noStrike" dirty="0" smtClean="0">
                <a:solidFill>
                  <a:srgbClr val="7834BC"/>
                </a:solidFill>
                <a:effectLst/>
                <a:latin typeface="&amp;quot"/>
                <a:hlinkClick r:id="rId2"/>
              </a:rPr>
              <a:t>grievous and irremediable medical condition</a:t>
            </a:r>
            <a:endParaRPr lang="en-US" sz="2800" b="0" i="0" u="sng" strike="noStrike" dirty="0" smtClean="0">
              <a:solidFill>
                <a:srgbClr val="7834BC"/>
              </a:solidFill>
              <a:effectLst/>
              <a:latin typeface="&amp;quot"/>
            </a:endParaRPr>
          </a:p>
          <a:p>
            <a:endParaRPr lang="en-US" sz="2800" b="0" i="0" u="none" strike="noStrike" dirty="0" smtClean="0">
              <a:solidFill>
                <a:srgbClr val="333333"/>
              </a:solidFill>
              <a:effectLst/>
              <a:latin typeface="&amp;quot"/>
            </a:endParaRPr>
          </a:p>
          <a:p>
            <a:pPr>
              <a:buFont typeface="Arial" panose="020B0604020202020204" pitchFamily="34" charset="0"/>
              <a:buChar char="•"/>
            </a:pPr>
            <a:r>
              <a:rPr lang="en-US" sz="2800" b="0" i="0" u="none" strike="noStrike" dirty="0" smtClean="0">
                <a:solidFill>
                  <a:srgbClr val="333333"/>
                </a:solidFill>
                <a:effectLst/>
                <a:latin typeface="&amp;quot"/>
              </a:rPr>
              <a:t>make a voluntary request for medical assistance in dying that is not the result of outside pressure or influence</a:t>
            </a:r>
          </a:p>
          <a:p>
            <a:endParaRPr lang="en-US" sz="2800" b="0" i="0" u="none" strike="noStrike" dirty="0" smtClean="0">
              <a:solidFill>
                <a:srgbClr val="333333"/>
              </a:solidFill>
              <a:effectLst/>
              <a:latin typeface="&amp;quot"/>
            </a:endParaRPr>
          </a:p>
          <a:p>
            <a:pPr>
              <a:buFont typeface="Arial" panose="020B0604020202020204" pitchFamily="34" charset="0"/>
              <a:buChar char="•"/>
            </a:pPr>
            <a:r>
              <a:rPr lang="en-US" sz="2800" b="0" i="0" u="none" strike="noStrike" dirty="0" smtClean="0">
                <a:solidFill>
                  <a:srgbClr val="333333"/>
                </a:solidFill>
                <a:effectLst/>
                <a:latin typeface="&amp;quot"/>
              </a:rPr>
              <a:t>give </a:t>
            </a:r>
            <a:r>
              <a:rPr lang="en-US" sz="2800" b="0" i="0" u="sng" strike="noStrike" dirty="0" smtClean="0">
                <a:solidFill>
                  <a:srgbClr val="284162"/>
                </a:solidFill>
                <a:effectLst/>
                <a:latin typeface="&amp;quot"/>
                <a:hlinkClick r:id="rId3"/>
              </a:rPr>
              <a:t>informed consent</a:t>
            </a:r>
            <a:r>
              <a:rPr lang="en-US" sz="2800" b="0" i="0" u="none" strike="noStrike" dirty="0" smtClean="0">
                <a:solidFill>
                  <a:srgbClr val="333333"/>
                </a:solidFill>
                <a:effectLst/>
                <a:latin typeface="&amp;quot"/>
              </a:rPr>
              <a:t> to receive medical assistance in dying</a:t>
            </a:r>
            <a:endParaRPr lang="en-US" sz="2800" b="0" i="0" u="none" strike="noStrike" dirty="0">
              <a:solidFill>
                <a:srgbClr val="333333"/>
              </a:solidFill>
              <a:effectLst/>
              <a:latin typeface="&amp;quot"/>
            </a:endParaRPr>
          </a:p>
        </p:txBody>
      </p:sp>
    </p:spTree>
    <p:extLst>
      <p:ext uri="{BB962C8B-B14F-4D97-AF65-F5344CB8AC3E}">
        <p14:creationId xmlns:p14="http://schemas.microsoft.com/office/powerpoint/2010/main" val="27394477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72080" y="335280"/>
            <a:ext cx="9113520" cy="5981324"/>
          </a:xfrm>
          <a:prstGeom prst="rect">
            <a:avLst/>
          </a:prstGeom>
        </p:spPr>
        <p:txBody>
          <a:bodyPr wrap="square">
            <a:spAutoFit/>
          </a:bodyPr>
          <a:lstStyle/>
          <a:p>
            <a:pPr>
              <a:buFont typeface="Arial" panose="020B0604020202020204" pitchFamily="34" charset="0"/>
              <a:buChar char="•"/>
            </a:pPr>
            <a:r>
              <a:rPr lang="en-US" sz="2400" b="0" i="0" u="none" strike="noStrike" dirty="0" smtClean="0">
                <a:solidFill>
                  <a:srgbClr val="333333"/>
                </a:solidFill>
                <a:effectLst/>
                <a:latin typeface="&amp;quot"/>
              </a:rPr>
              <a:t>have a serious illness, disease or disability</a:t>
            </a:r>
          </a:p>
          <a:p>
            <a:pPr>
              <a:buFont typeface="Arial" panose="020B0604020202020204" pitchFamily="34" charset="0"/>
              <a:buChar char="•"/>
            </a:pPr>
            <a:endParaRPr lang="en-US" sz="2400" dirty="0">
              <a:solidFill>
                <a:srgbClr val="333333"/>
              </a:solidFill>
              <a:latin typeface="&amp;quot"/>
            </a:endParaRPr>
          </a:p>
          <a:p>
            <a:pPr>
              <a:buFont typeface="Arial" panose="020B0604020202020204" pitchFamily="34" charset="0"/>
              <a:buChar char="•"/>
            </a:pPr>
            <a:r>
              <a:rPr lang="en-US" sz="2400" b="0" i="0" u="none" strike="noStrike" dirty="0" smtClean="0">
                <a:solidFill>
                  <a:srgbClr val="333333"/>
                </a:solidFill>
                <a:effectLst/>
                <a:latin typeface="&amp;quot"/>
              </a:rPr>
              <a:t>be in an advanced state of decline that </a:t>
            </a:r>
            <a:r>
              <a:rPr lang="en-US" sz="2400" b="1" i="0" u="none" strike="noStrike" dirty="0" smtClean="0">
                <a:solidFill>
                  <a:srgbClr val="333333"/>
                </a:solidFill>
                <a:effectLst/>
                <a:latin typeface="&amp;quot"/>
              </a:rPr>
              <a:t>cannot</a:t>
            </a:r>
            <a:r>
              <a:rPr lang="en-US" sz="2400" b="0" i="0" u="none" strike="noStrike" dirty="0" smtClean="0">
                <a:solidFill>
                  <a:srgbClr val="333333"/>
                </a:solidFill>
                <a:effectLst/>
                <a:latin typeface="&amp;quot"/>
              </a:rPr>
              <a:t> be reversed</a:t>
            </a:r>
          </a:p>
          <a:p>
            <a:pPr>
              <a:buFont typeface="Arial" panose="020B0604020202020204" pitchFamily="34" charset="0"/>
              <a:buChar char="•"/>
            </a:pPr>
            <a:endParaRPr lang="en-US" sz="2400" b="0" i="0" u="none" strike="noStrike" dirty="0" smtClean="0">
              <a:solidFill>
                <a:srgbClr val="333333"/>
              </a:solidFill>
              <a:effectLst/>
              <a:latin typeface="&amp;quot"/>
            </a:endParaRPr>
          </a:p>
          <a:p>
            <a:pPr>
              <a:buFont typeface="Arial" panose="020B0604020202020204" pitchFamily="34" charset="0"/>
              <a:buChar char="•"/>
            </a:pPr>
            <a:r>
              <a:rPr lang="en-US" sz="2400" b="0" i="0" u="none" strike="noStrike" dirty="0" smtClean="0">
                <a:solidFill>
                  <a:srgbClr val="333333"/>
                </a:solidFill>
                <a:effectLst/>
                <a:latin typeface="&amp;quot"/>
              </a:rPr>
              <a:t>experience unbearable physical or mental suffering from your illness, disease, disability or state of decline that </a:t>
            </a:r>
            <a:r>
              <a:rPr lang="en-US" sz="2400" b="1" i="0" u="none" strike="noStrike" dirty="0" smtClean="0">
                <a:solidFill>
                  <a:srgbClr val="333333"/>
                </a:solidFill>
                <a:effectLst/>
                <a:latin typeface="&amp;quot"/>
              </a:rPr>
              <a:t>cannot</a:t>
            </a:r>
            <a:r>
              <a:rPr lang="en-US" sz="2400" b="0" i="0" u="none" strike="noStrike" dirty="0" smtClean="0">
                <a:solidFill>
                  <a:srgbClr val="333333"/>
                </a:solidFill>
                <a:effectLst/>
                <a:latin typeface="&amp;quot"/>
              </a:rPr>
              <a:t> be relieved under conditions that you consider acceptable</a:t>
            </a:r>
          </a:p>
          <a:p>
            <a:pPr>
              <a:buFont typeface="Arial" panose="020B0604020202020204" pitchFamily="34" charset="0"/>
              <a:buChar char="•"/>
            </a:pPr>
            <a:endParaRPr lang="en-US" sz="2400" b="0" i="0" u="none" strike="noStrike" dirty="0" smtClean="0">
              <a:solidFill>
                <a:srgbClr val="333333"/>
              </a:solidFill>
              <a:effectLst/>
              <a:latin typeface="&amp;quot"/>
            </a:endParaRPr>
          </a:p>
          <a:p>
            <a:pPr>
              <a:buFont typeface="Arial" panose="020B0604020202020204" pitchFamily="34" charset="0"/>
              <a:buChar char="•"/>
            </a:pPr>
            <a:r>
              <a:rPr lang="en-US" sz="2400" b="0" i="0" u="none" strike="noStrike" dirty="0" smtClean="0">
                <a:solidFill>
                  <a:srgbClr val="333333"/>
                </a:solidFill>
                <a:effectLst/>
                <a:latin typeface="&amp;quot"/>
              </a:rPr>
              <a:t>be at a point where your natural death has become reasonably foreseeable</a:t>
            </a:r>
          </a:p>
          <a:p>
            <a:pPr marL="742950" lvl="1" indent="-285750">
              <a:buFont typeface="Arial" panose="020B0604020202020204" pitchFamily="34" charset="0"/>
              <a:buChar char="•"/>
            </a:pPr>
            <a:r>
              <a:rPr lang="en-US" sz="2400" b="0" i="0" u="none" strike="noStrike" dirty="0" smtClean="0">
                <a:solidFill>
                  <a:srgbClr val="333333"/>
                </a:solidFill>
                <a:effectLst/>
                <a:latin typeface="&amp;quot"/>
              </a:rPr>
              <a:t>this takes into account all of your medical circumstances and does not require a specific prognosis as to how long you have left to live</a:t>
            </a:r>
          </a:p>
          <a:p>
            <a:endParaRPr lang="en-US" sz="2400" b="0" i="0" u="none" strike="noStrike" dirty="0" smtClean="0">
              <a:solidFill>
                <a:srgbClr val="333333"/>
              </a:solidFill>
              <a:effectLst/>
              <a:latin typeface="&amp;quot"/>
            </a:endParaRPr>
          </a:p>
          <a:p>
            <a:r>
              <a:rPr lang="en-US" sz="2400" b="0" i="0" u="none" strike="noStrike" dirty="0" smtClean="0">
                <a:solidFill>
                  <a:srgbClr val="333333"/>
                </a:solidFill>
                <a:effectLst/>
                <a:latin typeface="&amp;quot"/>
              </a:rPr>
              <a:t>You do </a:t>
            </a:r>
            <a:r>
              <a:rPr lang="en-US" sz="2400" b="1" i="0" u="none" strike="noStrike" dirty="0" smtClean="0">
                <a:solidFill>
                  <a:srgbClr val="333333"/>
                </a:solidFill>
                <a:effectLst/>
                <a:latin typeface="&amp;quot"/>
              </a:rPr>
              <a:t>not</a:t>
            </a:r>
            <a:r>
              <a:rPr lang="en-US" sz="2400" b="0" i="0" u="none" strike="noStrike" dirty="0" smtClean="0">
                <a:solidFill>
                  <a:srgbClr val="333333"/>
                </a:solidFill>
                <a:effectLst/>
                <a:latin typeface="&amp;quot"/>
              </a:rPr>
              <a:t> need to have a fatal or terminal condition to be eligible for medical assistance in dying.</a:t>
            </a:r>
            <a:endParaRPr lang="en-US" sz="2400" b="0" i="0" u="none" strike="noStrike" dirty="0">
              <a:solidFill>
                <a:srgbClr val="333333"/>
              </a:solidFill>
              <a:effectLst/>
              <a:latin typeface="&amp;quo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 y="218440"/>
            <a:ext cx="2133600" cy="21336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587" y="4320223"/>
            <a:ext cx="2632601" cy="952818"/>
          </a:xfrm>
          <a:prstGeom prst="rect">
            <a:avLst/>
          </a:prstGeom>
        </p:spPr>
      </p:pic>
    </p:spTree>
    <p:extLst>
      <p:ext uri="{BB962C8B-B14F-4D97-AF65-F5344CB8AC3E}">
        <p14:creationId xmlns:p14="http://schemas.microsoft.com/office/powerpoint/2010/main" val="19961641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1761" y="497840"/>
            <a:ext cx="7112000" cy="3556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20" y="2032000"/>
            <a:ext cx="4487975" cy="4389120"/>
          </a:xfrm>
          <a:prstGeom prst="rect">
            <a:avLst/>
          </a:prstGeom>
        </p:spPr>
      </p:pic>
    </p:spTree>
    <p:extLst>
      <p:ext uri="{BB962C8B-B14F-4D97-AF65-F5344CB8AC3E}">
        <p14:creationId xmlns:p14="http://schemas.microsoft.com/office/powerpoint/2010/main" val="12844481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8800" y="926253"/>
            <a:ext cx="6179313" cy="5149427"/>
          </a:xfrm>
          <a:prstGeom prst="rect">
            <a:avLst/>
          </a:prstGeom>
        </p:spPr>
      </p:pic>
    </p:spTree>
    <p:extLst>
      <p:ext uri="{BB962C8B-B14F-4D97-AF65-F5344CB8AC3E}">
        <p14:creationId xmlns:p14="http://schemas.microsoft.com/office/powerpoint/2010/main" val="4270241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370" y="293370"/>
            <a:ext cx="3607236" cy="514223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3694" y="579120"/>
            <a:ext cx="5022654" cy="3159125"/>
          </a:xfrm>
          <a:prstGeom prst="rect">
            <a:avLst/>
          </a:prstGeom>
        </p:spPr>
      </p:pic>
      <p:sp>
        <p:nvSpPr>
          <p:cNvPr id="4" name="TextBox 3"/>
          <p:cNvSpPr txBox="1"/>
          <p:nvPr/>
        </p:nvSpPr>
        <p:spPr>
          <a:xfrm>
            <a:off x="7548880" y="4267200"/>
            <a:ext cx="4225837" cy="1938992"/>
          </a:xfrm>
          <a:prstGeom prst="rect">
            <a:avLst/>
          </a:prstGeom>
          <a:noFill/>
        </p:spPr>
        <p:txBody>
          <a:bodyPr wrap="none" rtlCol="0">
            <a:spAutoFit/>
          </a:bodyPr>
          <a:lstStyle/>
          <a:p>
            <a:r>
              <a:rPr lang="en-CA" sz="2400" dirty="0" smtClean="0"/>
              <a:t>Henry Morgentaler, 1923 – 2013</a:t>
            </a:r>
          </a:p>
          <a:p>
            <a:endParaRPr lang="en-CA" sz="2400" dirty="0" smtClean="0"/>
          </a:p>
          <a:p>
            <a:r>
              <a:rPr lang="en-CA" sz="2400" dirty="0" smtClean="0"/>
              <a:t>Morgentaler vs. R (1975 lost)</a:t>
            </a:r>
          </a:p>
          <a:p>
            <a:endParaRPr lang="en-CA" sz="2400" dirty="0"/>
          </a:p>
          <a:p>
            <a:r>
              <a:rPr lang="en-CA" sz="2400" dirty="0" smtClean="0"/>
              <a:t>R vs. Morgentaler (1988, won)</a:t>
            </a:r>
            <a:endParaRPr lang="en-CA" sz="2400" dirty="0"/>
          </a:p>
        </p:txBody>
      </p:sp>
    </p:spTree>
    <p:extLst>
      <p:ext uri="{BB962C8B-B14F-4D97-AF65-F5344CB8AC3E}">
        <p14:creationId xmlns:p14="http://schemas.microsoft.com/office/powerpoint/2010/main" val="35561784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nejm.org/na101/home/literatum/publisher/mms/journals/content/nejm/2005/nejm_2005.352.issue-10/nejmp058026/production/images/img_small/nejmp058026_t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8720" y="-102658"/>
            <a:ext cx="6710680" cy="8947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3116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2800" y="2141536"/>
            <a:ext cx="8270240" cy="2677656"/>
          </a:xfrm>
          <a:prstGeom prst="rect">
            <a:avLst/>
          </a:prstGeom>
        </p:spPr>
        <p:txBody>
          <a:bodyPr wrap="square">
            <a:spAutoFit/>
          </a:bodyPr>
          <a:lstStyle/>
          <a:p>
            <a:r>
              <a:rPr lang="en-US" sz="2800" dirty="0">
                <a:solidFill>
                  <a:srgbClr val="000000"/>
                </a:solidFill>
                <a:latin typeface="Tahoma" panose="020B0604030504040204" pitchFamily="34" charset="0"/>
                <a:ea typeface="Times New Roman" panose="02020603050405020304" pitchFamily="18" charset="0"/>
              </a:rPr>
              <a:t>Euthanasia in the strict sense is understood to be an action or omission which of itself and by intention causes death, with the purpose of eliminating all suffering. "Euthanasia's terms of reference, therefore, are to be found in the intention of the will and in the methods used".</a:t>
            </a:r>
            <a:endParaRPr lang="en-CA"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792" y="398462"/>
            <a:ext cx="2619375" cy="1743075"/>
          </a:xfrm>
          <a:prstGeom prst="rect">
            <a:avLst/>
          </a:prstGeom>
        </p:spPr>
      </p:pic>
    </p:spTree>
    <p:extLst>
      <p:ext uri="{BB962C8B-B14F-4D97-AF65-F5344CB8AC3E}">
        <p14:creationId xmlns:p14="http://schemas.microsoft.com/office/powerpoint/2010/main" val="41495167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690336"/>
            <a:ext cx="8128000" cy="1938992"/>
          </a:xfrm>
          <a:prstGeom prst="rect">
            <a:avLst/>
          </a:prstGeom>
        </p:spPr>
        <p:txBody>
          <a:bodyPr wrap="square">
            <a:spAutoFit/>
          </a:bodyPr>
          <a:lstStyle/>
          <a:p>
            <a:r>
              <a:rPr lang="en-US" sz="2400" dirty="0">
                <a:solidFill>
                  <a:srgbClr val="000000"/>
                </a:solidFill>
                <a:latin typeface="Tahoma" panose="020B0604030504040204" pitchFamily="34" charset="0"/>
                <a:ea typeface="Times New Roman" panose="02020603050405020304" pitchFamily="18" charset="0"/>
              </a:rPr>
              <a:t>To concur with the intention of another person to commit suicide and to help in carrying it out through so-called "assisted suicide" means to cooperate in, and at times to be the actual perpetrator of, an injustice which can never be excused, even if it is requested.</a:t>
            </a:r>
            <a:endParaRPr lang="en-CA"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792" y="398462"/>
            <a:ext cx="2619375" cy="1743075"/>
          </a:xfrm>
          <a:prstGeom prst="rect">
            <a:avLst/>
          </a:prstGeom>
        </p:spPr>
      </p:pic>
    </p:spTree>
    <p:extLst>
      <p:ext uri="{BB962C8B-B14F-4D97-AF65-F5344CB8AC3E}">
        <p14:creationId xmlns:p14="http://schemas.microsoft.com/office/powerpoint/2010/main" val="31382953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62960" y="1280159"/>
            <a:ext cx="8554720" cy="3785652"/>
          </a:xfrm>
          <a:prstGeom prst="rect">
            <a:avLst/>
          </a:prstGeom>
        </p:spPr>
        <p:txBody>
          <a:bodyPr wrap="square">
            <a:spAutoFit/>
          </a:bodyPr>
          <a:lstStyle/>
          <a:p>
            <a:r>
              <a:rPr lang="en-US" sz="2400" dirty="0">
                <a:solidFill>
                  <a:srgbClr val="000000"/>
                </a:solidFill>
                <a:latin typeface="Tahoma" panose="020B0604030504040204" pitchFamily="34" charset="0"/>
                <a:ea typeface="Times New Roman" panose="02020603050405020304" pitchFamily="18" charset="0"/>
              </a:rPr>
              <a:t>euthanasia must be called a false mercy, and indeed a disturbing "perversion" of mercy. True "compassion" leads to sharing another's pain; it does not kill the person whose suffering we cannot bear. Moreover, the act of euthanasia appears all the more perverse if it is carried out by those, like relatives, who are supposed to treat a family member with patience and love, or by those, such as doctors, who </a:t>
            </a:r>
            <a:r>
              <a:rPr lang="en-US" sz="2400" b="1" dirty="0">
                <a:solidFill>
                  <a:srgbClr val="000000"/>
                </a:solidFill>
                <a:latin typeface="Tahoma" panose="020B0604030504040204" pitchFamily="34" charset="0"/>
                <a:ea typeface="Times New Roman" panose="02020603050405020304" pitchFamily="18" charset="0"/>
              </a:rPr>
              <a:t>by virtue of their specific profession are supposed to care for the sick person even in the most painful terminal stages</a:t>
            </a:r>
            <a:endParaRPr lang="en-CA"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3342"/>
            <a:ext cx="2619375" cy="1743075"/>
          </a:xfrm>
          <a:prstGeom prst="rect">
            <a:avLst/>
          </a:prstGeom>
        </p:spPr>
      </p:pic>
    </p:spTree>
    <p:extLst>
      <p:ext uri="{BB962C8B-B14F-4D97-AF65-F5344CB8AC3E}">
        <p14:creationId xmlns:p14="http://schemas.microsoft.com/office/powerpoint/2010/main" val="30552984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0720" y="1564639"/>
            <a:ext cx="8524240" cy="3416320"/>
          </a:xfrm>
          <a:prstGeom prst="rect">
            <a:avLst/>
          </a:prstGeom>
        </p:spPr>
        <p:txBody>
          <a:bodyPr wrap="square">
            <a:spAutoFit/>
          </a:bodyPr>
          <a:lstStyle/>
          <a:p>
            <a:r>
              <a:rPr lang="en-US" sz="2400" dirty="0">
                <a:solidFill>
                  <a:srgbClr val="000000"/>
                </a:solidFill>
                <a:latin typeface="Tahoma" panose="020B0604030504040204" pitchFamily="34" charset="0"/>
                <a:ea typeface="Times New Roman" panose="02020603050405020304" pitchFamily="18" charset="0"/>
              </a:rPr>
              <a:t>The choice of euthanasia becomes more serious when it takes the form of a murder committed by others on a person who has in no way requested it and who has never consented to it. The height of arbitrariness and injustice is reached when certain people, such as physicians or legislators, arrogate to themselves the power to decide who ought to live and who ought to die. Once again we find ourselves before the temptation of Eden: to become like God who "knows good and evil" (cf. Gen 3:5). </a:t>
            </a:r>
            <a:endParaRPr lang="en-CA"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 y="0"/>
            <a:ext cx="2619375" cy="1743075"/>
          </a:xfrm>
          <a:prstGeom prst="rect">
            <a:avLst/>
          </a:prstGeom>
        </p:spPr>
      </p:pic>
    </p:spTree>
    <p:extLst>
      <p:ext uri="{BB962C8B-B14F-4D97-AF65-F5344CB8AC3E}">
        <p14:creationId xmlns:p14="http://schemas.microsoft.com/office/powerpoint/2010/main" val="29605077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66080" y="1544320"/>
            <a:ext cx="6339840" cy="3416320"/>
          </a:xfrm>
          <a:prstGeom prst="rect">
            <a:avLst/>
          </a:prstGeom>
        </p:spPr>
        <p:txBody>
          <a:bodyPr wrap="square">
            <a:spAutoFit/>
          </a:bodyPr>
          <a:lstStyle/>
          <a:p>
            <a:r>
              <a:rPr lang="en-US" sz="2400" dirty="0">
                <a:solidFill>
                  <a:srgbClr val="000000"/>
                </a:solidFill>
                <a:latin typeface="Tahoma" panose="020B0604030504040204" pitchFamily="34" charset="0"/>
                <a:ea typeface="Times New Roman" panose="02020603050405020304" pitchFamily="18" charset="0"/>
              </a:rPr>
              <a:t>Mary thus helps the Church to realize that life is always at the </a:t>
            </a:r>
            <a:r>
              <a:rPr lang="en-US" sz="2400" dirty="0" err="1">
                <a:solidFill>
                  <a:srgbClr val="000000"/>
                </a:solidFill>
                <a:latin typeface="Tahoma" panose="020B0604030504040204" pitchFamily="34" charset="0"/>
                <a:ea typeface="Times New Roman" panose="02020603050405020304" pitchFamily="18" charset="0"/>
              </a:rPr>
              <a:t>centre</a:t>
            </a:r>
            <a:r>
              <a:rPr lang="en-US" sz="2400" dirty="0">
                <a:solidFill>
                  <a:srgbClr val="000000"/>
                </a:solidFill>
                <a:latin typeface="Tahoma" panose="020B0604030504040204" pitchFamily="34" charset="0"/>
                <a:ea typeface="Times New Roman" panose="02020603050405020304" pitchFamily="18" charset="0"/>
              </a:rPr>
              <a:t> of a great struggle between good and evil, between light and darkness. The dragon wishes to devour "the child brought forth" (cf. Rev 12:4), a figure of Christ, whom Mary brought forth "in the fullness of time" (Gal 4:4) and whom the Church must unceasingly offer to people in every age</a:t>
            </a:r>
            <a:endParaRPr lang="en-CA"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104" y="712469"/>
            <a:ext cx="3000375" cy="4550019"/>
          </a:xfrm>
          <a:prstGeom prst="rect">
            <a:avLst/>
          </a:prstGeom>
        </p:spPr>
      </p:pic>
    </p:spTree>
    <p:extLst>
      <p:ext uri="{BB962C8B-B14F-4D97-AF65-F5344CB8AC3E}">
        <p14:creationId xmlns:p14="http://schemas.microsoft.com/office/powerpoint/2010/main" val="37952091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0720" y="1097279"/>
            <a:ext cx="8077200" cy="3416320"/>
          </a:xfrm>
          <a:prstGeom prst="rect">
            <a:avLst/>
          </a:prstGeom>
        </p:spPr>
        <p:txBody>
          <a:bodyPr wrap="square">
            <a:spAutoFit/>
          </a:bodyPr>
          <a:lstStyle/>
          <a:p>
            <a:r>
              <a:rPr lang="en-US" sz="2400" dirty="0">
                <a:solidFill>
                  <a:srgbClr val="000000"/>
                </a:solidFill>
                <a:latin typeface="Tahoma" panose="020B0604030504040204" pitchFamily="34" charset="0"/>
                <a:ea typeface="Times New Roman" panose="02020603050405020304" pitchFamily="18" charset="0"/>
              </a:rPr>
              <a:t>But in a way that child is also a figure of every person, every child, especially every helpless baby whose life is threatened, because-as the Council reminds us-"by his Incarnation the Son of God has united himself in some fashion with every person</a:t>
            </a:r>
            <a:r>
              <a:rPr lang="en-US" sz="2400" dirty="0" smtClean="0">
                <a:solidFill>
                  <a:srgbClr val="000000"/>
                </a:solidFill>
                <a:latin typeface="Tahoma" panose="020B0604030504040204" pitchFamily="34" charset="0"/>
                <a:ea typeface="Times New Roman" panose="02020603050405020304" pitchFamily="18" charset="0"/>
              </a:rPr>
              <a:t>".</a:t>
            </a:r>
            <a:r>
              <a:rPr lang="en-US" sz="2400" dirty="0">
                <a:solidFill>
                  <a:srgbClr val="000000"/>
                </a:solidFill>
                <a:latin typeface="Tahoma" panose="020B0604030504040204" pitchFamily="34" charset="0"/>
                <a:ea typeface="Times New Roman" panose="02020603050405020304" pitchFamily="18" charset="0"/>
              </a:rPr>
              <a:t> It is precisely in the "flesh" of every person that Christ continues to reveal himself and to enter into fellowship with us, so that rejection of human life, in whatever form that rejection takes, </a:t>
            </a:r>
            <a:r>
              <a:rPr lang="en-US" sz="2400" b="1" dirty="0">
                <a:solidFill>
                  <a:srgbClr val="000000"/>
                </a:solidFill>
                <a:latin typeface="Tahoma" panose="020B0604030504040204" pitchFamily="34" charset="0"/>
                <a:ea typeface="Times New Roman" panose="02020603050405020304" pitchFamily="18" charset="0"/>
              </a:rPr>
              <a:t>is really a rejection of Christ. </a:t>
            </a:r>
            <a:endParaRPr lang="en-CA"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400" y="985520"/>
            <a:ext cx="2559388" cy="3126740"/>
          </a:xfrm>
          <a:prstGeom prst="rect">
            <a:avLst/>
          </a:prstGeom>
        </p:spPr>
      </p:pic>
    </p:spTree>
    <p:extLst>
      <p:ext uri="{BB962C8B-B14F-4D97-AF65-F5344CB8AC3E}">
        <p14:creationId xmlns:p14="http://schemas.microsoft.com/office/powerpoint/2010/main" val="15090892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4561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280" y="509393"/>
            <a:ext cx="5307647" cy="3975612"/>
          </a:xfrm>
          <a:prstGeom prst="rect">
            <a:avLst/>
          </a:prstGeom>
        </p:spPr>
      </p:pic>
      <p:sp>
        <p:nvSpPr>
          <p:cNvPr id="3" name="TextBox 2"/>
          <p:cNvSpPr txBox="1"/>
          <p:nvPr/>
        </p:nvSpPr>
        <p:spPr>
          <a:xfrm>
            <a:off x="7477760" y="1849120"/>
            <a:ext cx="2052870" cy="461665"/>
          </a:xfrm>
          <a:prstGeom prst="rect">
            <a:avLst/>
          </a:prstGeom>
          <a:noFill/>
        </p:spPr>
        <p:txBody>
          <a:bodyPr wrap="none" rtlCol="0">
            <a:spAutoFit/>
          </a:bodyPr>
          <a:lstStyle/>
          <a:p>
            <a:r>
              <a:rPr lang="en-CA" sz="2400" dirty="0" smtClean="0"/>
              <a:t>May 14</a:t>
            </a:r>
            <a:r>
              <a:rPr lang="en-CA" sz="2400" baseline="30000" dirty="0" smtClean="0"/>
              <a:t>th</a:t>
            </a:r>
            <a:r>
              <a:rPr lang="en-CA" sz="2400" dirty="0" smtClean="0"/>
              <a:t>, 1969</a:t>
            </a:r>
            <a:endParaRPr lang="en-CA" sz="2400" dirty="0"/>
          </a:p>
        </p:txBody>
      </p:sp>
    </p:spTree>
    <p:extLst>
      <p:ext uri="{BB962C8B-B14F-4D97-AF65-F5344CB8AC3E}">
        <p14:creationId xmlns:p14="http://schemas.microsoft.com/office/powerpoint/2010/main" val="3929892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97899"/>
            <a:ext cx="5086667" cy="4053121"/>
          </a:xfrm>
          <a:prstGeom prst="rect">
            <a:avLst/>
          </a:prstGeom>
        </p:spPr>
      </p:pic>
      <p:sp>
        <p:nvSpPr>
          <p:cNvPr id="3" name="TextBox 2"/>
          <p:cNvSpPr txBox="1"/>
          <p:nvPr/>
        </p:nvSpPr>
        <p:spPr>
          <a:xfrm>
            <a:off x="1300480" y="4937760"/>
            <a:ext cx="2097049" cy="461665"/>
          </a:xfrm>
          <a:prstGeom prst="rect">
            <a:avLst/>
          </a:prstGeom>
          <a:noFill/>
        </p:spPr>
        <p:txBody>
          <a:bodyPr wrap="none" rtlCol="0">
            <a:spAutoFit/>
          </a:bodyPr>
          <a:lstStyle/>
          <a:p>
            <a:r>
              <a:rPr lang="en-CA" sz="2400" dirty="0" smtClean="0"/>
              <a:t>April 17</a:t>
            </a:r>
            <a:r>
              <a:rPr lang="en-CA" sz="2400" baseline="30000" dirty="0" smtClean="0"/>
              <a:t>th</a:t>
            </a:r>
            <a:r>
              <a:rPr lang="en-CA" sz="2400" dirty="0" smtClean="0"/>
              <a:t>, 1982</a:t>
            </a:r>
            <a:endParaRPr lang="en-CA"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6791" y="2265680"/>
            <a:ext cx="5010046" cy="3342640"/>
          </a:xfrm>
          <a:prstGeom prst="rect">
            <a:avLst/>
          </a:prstGeom>
        </p:spPr>
      </p:pic>
    </p:spTree>
    <p:extLst>
      <p:ext uri="{BB962C8B-B14F-4D97-AF65-F5344CB8AC3E}">
        <p14:creationId xmlns:p14="http://schemas.microsoft.com/office/powerpoint/2010/main" val="134754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681" y="223520"/>
            <a:ext cx="7294880" cy="3647440"/>
          </a:xfrm>
          <a:prstGeom prst="rect">
            <a:avLst/>
          </a:prstGeom>
        </p:spPr>
      </p:pic>
      <p:sp>
        <p:nvSpPr>
          <p:cNvPr id="3" name="TextBox 2"/>
          <p:cNvSpPr txBox="1"/>
          <p:nvPr/>
        </p:nvSpPr>
        <p:spPr>
          <a:xfrm>
            <a:off x="1595120" y="4226560"/>
            <a:ext cx="8261060" cy="2308324"/>
          </a:xfrm>
          <a:prstGeom prst="rect">
            <a:avLst/>
          </a:prstGeom>
          <a:noFill/>
        </p:spPr>
        <p:txBody>
          <a:bodyPr wrap="square" rtlCol="0">
            <a:spAutoFit/>
          </a:bodyPr>
          <a:lstStyle/>
          <a:p>
            <a:r>
              <a:rPr lang="en-CA" sz="2400" dirty="0" smtClean="0"/>
              <a:t>Joseph </a:t>
            </a:r>
            <a:r>
              <a:rPr lang="en-CA" sz="2400" dirty="0" err="1" smtClean="0"/>
              <a:t>Borowski</a:t>
            </a:r>
            <a:r>
              <a:rPr lang="en-CA" sz="2400" dirty="0" smtClean="0"/>
              <a:t>, 1933 – 1966. </a:t>
            </a:r>
          </a:p>
          <a:p>
            <a:endParaRPr lang="en-CA" sz="2400" dirty="0" smtClean="0"/>
          </a:p>
          <a:p>
            <a:r>
              <a:rPr lang="en-CA" sz="2400" dirty="0" smtClean="0"/>
              <a:t>Manitoba MLA, pro-life activist, right to life of the unborn (80 day hunger strike!</a:t>
            </a:r>
          </a:p>
          <a:p>
            <a:endParaRPr lang="en-CA" sz="2400" dirty="0"/>
          </a:p>
          <a:p>
            <a:r>
              <a:rPr lang="en-CA" sz="2400" dirty="0" smtClean="0"/>
              <a:t>To the Supreme Court, which refused to hear his case in 1989.</a:t>
            </a:r>
            <a:endParaRPr lang="en-CA" sz="2400" dirty="0"/>
          </a:p>
        </p:txBody>
      </p:sp>
    </p:spTree>
    <p:extLst>
      <p:ext uri="{BB962C8B-B14F-4D97-AF65-F5344CB8AC3E}">
        <p14:creationId xmlns:p14="http://schemas.microsoft.com/office/powerpoint/2010/main" val="3020838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347" y="542201"/>
            <a:ext cx="3811058" cy="2286635"/>
          </a:xfrm>
          <a:prstGeom prst="rect">
            <a:avLst/>
          </a:prstGeom>
        </p:spPr>
      </p:pic>
      <p:sp>
        <p:nvSpPr>
          <p:cNvPr id="4" name="Rectangle 3"/>
          <p:cNvSpPr/>
          <p:nvPr/>
        </p:nvSpPr>
        <p:spPr>
          <a:xfrm>
            <a:off x="3586480" y="3840480"/>
            <a:ext cx="8046720" cy="2308324"/>
          </a:xfrm>
          <a:prstGeom prst="rect">
            <a:avLst/>
          </a:prstGeom>
        </p:spPr>
        <p:txBody>
          <a:bodyPr wrap="square">
            <a:spAutoFit/>
          </a:bodyPr>
          <a:lstStyle/>
          <a:p>
            <a:r>
              <a:rPr lang="en-US" sz="2400" b="0" i="0" u="none" strike="noStrike" dirty="0" smtClean="0">
                <a:solidFill>
                  <a:srgbClr val="000000"/>
                </a:solidFill>
                <a:effectLst/>
                <a:latin typeface="Verdana" panose="020B0604030504040204" pitchFamily="34" charset="0"/>
              </a:rPr>
              <a:t>R. vs. Morgentaler, 1988</a:t>
            </a:r>
          </a:p>
          <a:p>
            <a:endParaRPr lang="en-US" sz="2400" dirty="0">
              <a:solidFill>
                <a:srgbClr val="000000"/>
              </a:solidFill>
              <a:latin typeface="Verdana" panose="020B0604030504040204" pitchFamily="34" charset="0"/>
            </a:endParaRPr>
          </a:p>
          <a:p>
            <a:r>
              <a:rPr lang="en-US" sz="2400" dirty="0">
                <a:solidFill>
                  <a:srgbClr val="000000"/>
                </a:solidFill>
                <a:latin typeface="Verdana" panose="020B0604030504040204" pitchFamily="34" charset="0"/>
              </a:rPr>
              <a:t>T</a:t>
            </a:r>
            <a:r>
              <a:rPr lang="en-US" sz="2400" b="0" i="0" u="none" strike="noStrike" dirty="0" smtClean="0">
                <a:solidFill>
                  <a:srgbClr val="000000"/>
                </a:solidFill>
                <a:effectLst/>
                <a:latin typeface="Verdana" panose="020B0604030504040204" pitchFamily="34" charset="0"/>
              </a:rPr>
              <a:t>he Court left it to Parliament to come up with a new abortion law that would balance the rights of women with the state’s interest in the protection of the fetus, without offending the </a:t>
            </a:r>
            <a:r>
              <a:rPr lang="en-US" sz="2400" b="0" i="1" u="none" strike="noStrike" dirty="0" smtClean="0">
                <a:solidFill>
                  <a:srgbClr val="000000"/>
                </a:solidFill>
                <a:effectLst/>
                <a:latin typeface="Verdana" panose="020B0604030504040204" pitchFamily="34" charset="0"/>
              </a:rPr>
              <a:t>Charter</a:t>
            </a:r>
            <a:r>
              <a:rPr lang="en-US" sz="2400" b="0" i="0" u="none" strike="noStrike" dirty="0" smtClean="0">
                <a:solidFill>
                  <a:srgbClr val="000000"/>
                </a:solidFill>
                <a:effectLst/>
                <a:latin typeface="Verdana" panose="020B0604030504040204" pitchFamily="34" charset="0"/>
              </a:rPr>
              <a:t>.</a:t>
            </a:r>
            <a:endParaRPr lang="en-CA" sz="2400" dirty="0"/>
          </a:p>
        </p:txBody>
      </p:sp>
    </p:spTree>
    <p:extLst>
      <p:ext uri="{BB962C8B-B14F-4D97-AF65-F5344CB8AC3E}">
        <p14:creationId xmlns:p14="http://schemas.microsoft.com/office/powerpoint/2010/main" val="3401071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67760" y="1899920"/>
            <a:ext cx="7650480" cy="3108543"/>
          </a:xfrm>
          <a:prstGeom prst="rect">
            <a:avLst/>
          </a:prstGeom>
        </p:spPr>
        <p:txBody>
          <a:bodyPr wrap="square">
            <a:spAutoFit/>
          </a:bodyPr>
          <a:lstStyle/>
          <a:p>
            <a:r>
              <a:rPr lang="en-US" sz="2800" b="1" i="0" u="none" strike="noStrike" dirty="0" smtClean="0">
                <a:effectLst/>
                <a:latin typeface="Lato"/>
              </a:rPr>
              <a:t>Section 7 - Life, liberty and security of person</a:t>
            </a:r>
          </a:p>
          <a:p>
            <a:endParaRPr lang="en-US" sz="2800" b="1" i="0" u="none" strike="noStrike" dirty="0" smtClean="0">
              <a:effectLst/>
              <a:latin typeface="Lato"/>
            </a:endParaRPr>
          </a:p>
          <a:p>
            <a:r>
              <a:rPr lang="en-US" sz="2800" b="1" i="0" u="none" strike="noStrike" dirty="0" smtClean="0">
                <a:solidFill>
                  <a:srgbClr val="333333"/>
                </a:solidFill>
                <a:effectLst/>
                <a:latin typeface="&amp;quot"/>
              </a:rPr>
              <a:t>7. Everyone has the right to life, liberty and security of the person and the right not to be deprived thereof except in accordance with the principles of fundamental justice</a:t>
            </a:r>
            <a:r>
              <a:rPr lang="en-US" sz="2800" b="0" i="0" u="none" strike="noStrike" dirty="0" smtClean="0">
                <a:solidFill>
                  <a:srgbClr val="333333"/>
                </a:solidFill>
                <a:effectLst/>
                <a:latin typeface="&amp;quot"/>
              </a:rPr>
              <a:t>.</a:t>
            </a:r>
            <a:endParaRPr lang="en-US" sz="2800" b="0" i="0" u="none" strike="noStrike" dirty="0">
              <a:solidFill>
                <a:srgbClr val="333333"/>
              </a:solidFill>
              <a:effectLst/>
              <a:latin typeface="&amp;quo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012" y="134868"/>
            <a:ext cx="2992939" cy="2384812"/>
          </a:xfrm>
          <a:prstGeom prst="rect">
            <a:avLst/>
          </a:prstGeom>
        </p:spPr>
      </p:pic>
    </p:spTree>
    <p:extLst>
      <p:ext uri="{BB962C8B-B14F-4D97-AF65-F5344CB8AC3E}">
        <p14:creationId xmlns:p14="http://schemas.microsoft.com/office/powerpoint/2010/main" val="26480268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3244</TotalTime>
  <Words>2188</Words>
  <Application>Microsoft Office PowerPoint</Application>
  <PresentationFormat>Widescreen</PresentationFormat>
  <Paragraphs>141</Paragraphs>
  <Slides>47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47</vt:i4>
      </vt:variant>
    </vt:vector>
  </HeadingPairs>
  <TitlesOfParts>
    <vt:vector size="58" baseType="lpstr">
      <vt:lpstr>&amp;quot</vt:lpstr>
      <vt:lpstr>Arial</vt:lpstr>
      <vt:lpstr>Calibri</vt:lpstr>
      <vt:lpstr>Calibri Light</vt:lpstr>
      <vt:lpstr>Lato</vt:lpstr>
      <vt:lpstr>Lora</vt:lpstr>
      <vt:lpstr>Montserrat</vt:lpstr>
      <vt:lpstr>Tahoma</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Paul Meenan</dc:creator>
  <cp:lastModifiedBy>John Paul Meenan</cp:lastModifiedBy>
  <cp:revision>51</cp:revision>
  <dcterms:created xsi:type="dcterms:W3CDTF">2019-12-02T12:27:20Z</dcterms:created>
  <dcterms:modified xsi:type="dcterms:W3CDTF">2019-12-04T18:33:24Z</dcterms:modified>
</cp:coreProperties>
</file>