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4" r:id="rId2"/>
    <p:sldId id="265" r:id="rId3"/>
    <p:sldId id="266" r:id="rId4"/>
    <p:sldId id="267" r:id="rId5"/>
    <p:sldId id="268" r:id="rId6"/>
    <p:sldId id="269" r:id="rId7"/>
    <p:sldId id="270" r:id="rId8"/>
    <p:sldId id="273" r:id="rId9"/>
    <p:sldId id="257" r:id="rId10"/>
    <p:sldId id="258" r:id="rId11"/>
    <p:sldId id="259" r:id="rId12"/>
    <p:sldId id="260" r:id="rId13"/>
    <p:sldId id="261" r:id="rId14"/>
    <p:sldId id="262" r:id="rId15"/>
    <p:sldId id="263" r:id="rId16"/>
    <p:sldId id="271" r:id="rId17"/>
    <p:sldId id="272" r:id="rId18"/>
    <p:sldId id="274" r:id="rId19"/>
    <p:sldId id="275" r:id="rId20"/>
    <p:sldId id="276" r:id="rId21"/>
    <p:sldId id="277" r:id="rId22"/>
    <p:sldId id="278" r:id="rId23"/>
    <p:sldId id="279" r:id="rId24"/>
    <p:sldId id="280" r:id="rId25"/>
    <p:sldId id="281" r:id="rId26"/>
    <p:sldId id="306" r:id="rId27"/>
    <p:sldId id="307" r:id="rId28"/>
    <p:sldId id="308" r:id="rId29"/>
    <p:sldId id="309" r:id="rId30"/>
    <p:sldId id="282" r:id="rId31"/>
    <p:sldId id="284" r:id="rId32"/>
    <p:sldId id="285" r:id="rId33"/>
    <p:sldId id="283" r:id="rId34"/>
    <p:sldId id="286" r:id="rId35"/>
    <p:sldId id="287" r:id="rId36"/>
    <p:sldId id="288" r:id="rId37"/>
    <p:sldId id="305" r:id="rId38"/>
    <p:sldId id="289" r:id="rId39"/>
    <p:sldId id="290" r:id="rId40"/>
    <p:sldId id="291" r:id="rId41"/>
    <p:sldId id="295" r:id="rId42"/>
    <p:sldId id="300" r:id="rId43"/>
    <p:sldId id="292" r:id="rId44"/>
    <p:sldId id="293" r:id="rId45"/>
    <p:sldId id="294" r:id="rId46"/>
    <p:sldId id="296" r:id="rId47"/>
    <p:sldId id="301" r:id="rId48"/>
    <p:sldId id="311" r:id="rId49"/>
    <p:sldId id="312" r:id="rId50"/>
    <p:sldId id="313" r:id="rId51"/>
    <p:sldId id="314" r:id="rId52"/>
    <p:sldId id="302" r:id="rId53"/>
    <p:sldId id="297" r:id="rId54"/>
    <p:sldId id="298" r:id="rId55"/>
    <p:sldId id="299" r:id="rId56"/>
    <p:sldId id="310" r:id="rId57"/>
    <p:sldId id="303" r:id="rId58"/>
    <p:sldId id="304" r:id="rId59"/>
    <p:sldId id="315" r:id="rId60"/>
    <p:sldId id="316" r:id="rId61"/>
    <p:sldId id="317" r:id="rId62"/>
    <p:sldId id="318" r:id="rId63"/>
    <p:sldId id="319" r:id="rId64"/>
    <p:sldId id="320"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12/3/2019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12/3/2019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12/3/2019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12/3/2019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12/3/2019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12/3/2019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prolife365.wpengine.com/sanger4"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prolife365.wpengine.com/sanger7"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prolife365.wpengine.com/sanger12"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s://www.thecanadianencyclopedia.ca/en/article/marriage-and-divorce/" TargetMode="External"/><Relationship Id="rId2" Type="http://schemas.openxmlformats.org/officeDocument/2006/relationships/hyperlink" Target="https://www.thecanadianencyclopedia.ca/en/article/statistics-canada/"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prolife365.wpengine.com/sanger1"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4680" y="629920"/>
            <a:ext cx="4860925" cy="2916555"/>
          </a:xfrm>
          <a:prstGeom prst="rect">
            <a:avLst/>
          </a:prstGeom>
        </p:spPr>
      </p:pic>
      <p:sp>
        <p:nvSpPr>
          <p:cNvPr id="3" name="TextBox 2"/>
          <p:cNvSpPr txBox="1"/>
          <p:nvPr/>
        </p:nvSpPr>
        <p:spPr>
          <a:xfrm flipH="1">
            <a:off x="3154680" y="4064000"/>
            <a:ext cx="6060440" cy="2585323"/>
          </a:xfrm>
          <a:prstGeom prst="rect">
            <a:avLst/>
          </a:prstGeom>
          <a:noFill/>
        </p:spPr>
        <p:txBody>
          <a:bodyPr wrap="square" rtlCol="0">
            <a:spAutoFit/>
          </a:bodyPr>
          <a:lstStyle/>
          <a:p>
            <a:r>
              <a:rPr lang="en-CA" dirty="0" smtClean="0"/>
              <a:t>Margaret Sanger, 1879 – 1966</a:t>
            </a:r>
          </a:p>
          <a:p>
            <a:endParaRPr lang="en-CA" dirty="0"/>
          </a:p>
          <a:p>
            <a:r>
              <a:rPr lang="en-CA" dirty="0" smtClean="0"/>
              <a:t>1916 First Birth Control Clinic</a:t>
            </a:r>
          </a:p>
          <a:p>
            <a:endParaRPr lang="en-CA" dirty="0"/>
          </a:p>
          <a:p>
            <a:r>
              <a:rPr lang="en-CA" dirty="0" smtClean="0"/>
              <a:t>1921 American Birth Control League (later Planned Parenthood Federation of America)</a:t>
            </a:r>
          </a:p>
          <a:p>
            <a:endParaRPr lang="en-CA" dirty="0"/>
          </a:p>
          <a:p>
            <a:r>
              <a:rPr lang="en-CA" dirty="0" smtClean="0"/>
              <a:t>1952 – 59 President of International Planned Parenthood Association</a:t>
            </a:r>
            <a:endParaRPr lang="en-CA" dirty="0"/>
          </a:p>
        </p:txBody>
      </p:sp>
    </p:spTree>
    <p:extLst>
      <p:ext uri="{BB962C8B-B14F-4D97-AF65-F5344CB8AC3E}">
        <p14:creationId xmlns:p14="http://schemas.microsoft.com/office/powerpoint/2010/main" val="2251262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5280" y="1391920"/>
            <a:ext cx="6268720" cy="4154984"/>
          </a:xfrm>
          <a:prstGeom prst="rect">
            <a:avLst/>
          </a:prstGeom>
        </p:spPr>
        <p:txBody>
          <a:bodyPr wrap="square">
            <a:spAutoFit/>
          </a:bodyPr>
          <a:lstStyle/>
          <a:p>
            <a:r>
              <a:rPr lang="en-US" dirty="0">
                <a:solidFill>
                  <a:srgbClr val="333333"/>
                </a:solidFill>
                <a:latin typeface="&amp;quot"/>
              </a:rPr>
              <a:t>“</a:t>
            </a:r>
            <a:r>
              <a:rPr lang="en-US" sz="2400" dirty="0">
                <a:latin typeface="&amp;quot"/>
              </a:rPr>
              <a:t>Today eugenics is suggested by the most diverse minds as the most adequate and thorough avenue to the solution of racial, political and social problems</a:t>
            </a:r>
            <a:r>
              <a:rPr lang="en-US" sz="2400" dirty="0" smtClean="0">
                <a:latin typeface="&amp;quot"/>
              </a:rPr>
              <a:t>.</a:t>
            </a:r>
          </a:p>
          <a:p>
            <a:endParaRPr lang="en-US" sz="2400" dirty="0">
              <a:latin typeface="&amp;quot"/>
            </a:endParaRPr>
          </a:p>
          <a:p>
            <a:r>
              <a:rPr lang="en-US" sz="2400" dirty="0" smtClean="0">
                <a:latin typeface="&amp;quot"/>
              </a:rPr>
              <a:t>I </a:t>
            </a:r>
            <a:r>
              <a:rPr lang="en-US" sz="2400" dirty="0">
                <a:latin typeface="&amp;quot"/>
              </a:rPr>
              <a:t>think you must agree… that the campaign for birth control is not merely of eugenic value, but is practically identical with the final aims of eugenics… Birth control propaganda is thus the entering wedge for the eugenic educator.</a:t>
            </a:r>
            <a:endParaRPr lang="en-US" sz="2400" b="0" i="0" u="none" strike="noStrike" dirty="0">
              <a:effectLst/>
              <a:latin typeface="&amp;quot"/>
            </a:endParaRPr>
          </a:p>
        </p:txBody>
      </p:sp>
    </p:spTree>
    <p:extLst>
      <p:ext uri="{BB962C8B-B14F-4D97-AF65-F5344CB8AC3E}">
        <p14:creationId xmlns:p14="http://schemas.microsoft.com/office/powerpoint/2010/main" val="1044434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1920" y="508000"/>
            <a:ext cx="7609840" cy="4893647"/>
          </a:xfrm>
          <a:prstGeom prst="rect">
            <a:avLst/>
          </a:prstGeom>
        </p:spPr>
        <p:txBody>
          <a:bodyPr wrap="square">
            <a:spAutoFit/>
          </a:bodyPr>
          <a:lstStyle/>
          <a:p>
            <a:r>
              <a:rPr lang="en-US" sz="2400" dirty="0">
                <a:latin typeface="&amp;quot"/>
              </a:rPr>
              <a:t>As an advocate of birth control I wish… to point out that the unbalance between the birth rate of the ‘unfit’ and the ‘fit,’ admittedly the greatest present menace to civilization, can never be rectified by the inauguration of a cradle competition between these two classes. In this matter, the example of the inferior classes, the fertility of the feeble-minded, the mentally defective, the poverty-stricken classes, should not be held up for emulation.</a:t>
            </a:r>
          </a:p>
          <a:p>
            <a:endParaRPr lang="en-US" sz="2400" dirty="0" smtClean="0">
              <a:latin typeface="&amp;quot"/>
            </a:endParaRPr>
          </a:p>
          <a:p>
            <a:r>
              <a:rPr lang="en-US" sz="2400" dirty="0" smtClean="0">
                <a:latin typeface="&amp;quot"/>
              </a:rPr>
              <a:t>On </a:t>
            </a:r>
            <a:r>
              <a:rPr lang="en-US" sz="2400" dirty="0">
                <a:latin typeface="&amp;quot"/>
              </a:rPr>
              <a:t>the contrary, the most urgent problem today is how to limit and discourage the over-fertility of the mentally and physically defective.”</a:t>
            </a:r>
            <a:endParaRPr lang="en-US" sz="2400" b="0" i="0" u="none" strike="noStrike" dirty="0">
              <a:effectLst/>
              <a:latin typeface="&amp;quot"/>
            </a:endParaRPr>
          </a:p>
        </p:txBody>
      </p:sp>
    </p:spTree>
    <p:extLst>
      <p:ext uri="{BB962C8B-B14F-4D97-AF65-F5344CB8AC3E}">
        <p14:creationId xmlns:p14="http://schemas.microsoft.com/office/powerpoint/2010/main" val="4329514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751344"/>
            <a:ext cx="6096000" cy="4524315"/>
          </a:xfrm>
          <a:prstGeom prst="rect">
            <a:avLst/>
          </a:prstGeom>
        </p:spPr>
        <p:txBody>
          <a:bodyPr>
            <a:spAutoFit/>
          </a:bodyPr>
          <a:lstStyle/>
          <a:p>
            <a:r>
              <a:rPr lang="en-US" sz="2400" dirty="0">
                <a:latin typeface="&amp;quot"/>
              </a:rPr>
              <a:t>Our failure to segregate morons who are increasing and multiplying… demonstrates our foolhardy and extravagant sentimentalism…</a:t>
            </a:r>
          </a:p>
          <a:p>
            <a:endParaRPr lang="en-US" sz="2400" dirty="0" smtClean="0">
              <a:latin typeface="&amp;quot"/>
            </a:endParaRPr>
          </a:p>
          <a:p>
            <a:r>
              <a:rPr lang="en-US" sz="2400" dirty="0" smtClean="0">
                <a:latin typeface="&amp;quot"/>
              </a:rPr>
              <a:t>[</a:t>
            </a:r>
            <a:r>
              <a:rPr lang="en-US" sz="2400" dirty="0">
                <a:latin typeface="&amp;quot"/>
              </a:rPr>
              <a:t>Philanthropists] encourage the healthier and more normal sections of the world to shoulder the burden of unthinking and indiscriminate fecundity of others; which brings with it, as I think the reader must agree, a dead weight of human waste. </a:t>
            </a:r>
          </a:p>
          <a:p>
            <a:endParaRPr lang="en-US" sz="2400" b="0" i="0" u="none" strike="noStrike" dirty="0">
              <a:effectLst/>
              <a:latin typeface="&amp;quot"/>
            </a:endParaRPr>
          </a:p>
        </p:txBody>
      </p:sp>
    </p:spTree>
    <p:extLst>
      <p:ext uri="{BB962C8B-B14F-4D97-AF65-F5344CB8AC3E}">
        <p14:creationId xmlns:p14="http://schemas.microsoft.com/office/powerpoint/2010/main" val="3300437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5280" y="883920"/>
            <a:ext cx="6268720" cy="5632311"/>
          </a:xfrm>
          <a:prstGeom prst="rect">
            <a:avLst/>
          </a:prstGeom>
        </p:spPr>
        <p:txBody>
          <a:bodyPr wrap="square">
            <a:spAutoFit/>
          </a:bodyPr>
          <a:lstStyle/>
          <a:p>
            <a:r>
              <a:rPr lang="en-US" sz="2400" dirty="0">
                <a:latin typeface="&amp;quot"/>
              </a:rPr>
              <a:t>Instead of decreasing and aiming to eliminate the stocks that are most detrimental to the future of the race and the world, it tends to render them to a menacing degree dominant</a:t>
            </a:r>
            <a:r>
              <a:rPr lang="en-US" sz="2400" dirty="0" smtClean="0">
                <a:latin typeface="&amp;quot"/>
              </a:rPr>
              <a:t>…</a:t>
            </a:r>
          </a:p>
          <a:p>
            <a:endParaRPr lang="en-US" sz="2400" dirty="0">
              <a:latin typeface="&amp;quot"/>
            </a:endParaRPr>
          </a:p>
          <a:p>
            <a:r>
              <a:rPr lang="en-US" sz="2400" b="1" dirty="0">
                <a:latin typeface="&amp;quot"/>
              </a:rPr>
              <a:t>“We are paying for, and even submitting to, the dictates of an ever-increasing, unceasingly spawning class of human beings who never should have been born at all.” </a:t>
            </a:r>
            <a:endParaRPr lang="en-US" sz="2400" dirty="0">
              <a:latin typeface="&amp;quot"/>
            </a:endParaRPr>
          </a:p>
          <a:p>
            <a:endParaRPr lang="en-US" sz="2400" dirty="0" smtClean="0">
              <a:latin typeface="&amp;quot"/>
            </a:endParaRPr>
          </a:p>
          <a:p>
            <a:r>
              <a:rPr lang="en-US" sz="2400" dirty="0" smtClean="0">
                <a:latin typeface="&amp;quot"/>
              </a:rPr>
              <a:t>– </a:t>
            </a:r>
            <a:r>
              <a:rPr lang="en-US" sz="2400" dirty="0">
                <a:latin typeface="&amp;quot"/>
              </a:rPr>
              <a:t>Margaret Sanger. </a:t>
            </a:r>
            <a:r>
              <a:rPr lang="en-US" sz="2400" dirty="0">
                <a:latin typeface="&amp;quot"/>
                <a:hlinkClick r:id="rId2" tooltip="sanger4"/>
              </a:rPr>
              <a:t>The Pivot of Civilization</a:t>
            </a:r>
            <a:r>
              <a:rPr lang="en-US" sz="2400" dirty="0">
                <a:latin typeface="&amp;quot"/>
              </a:rPr>
              <a:t>, 1922, pages 116, 122, and 189. Swarthmore College Library edition (emphasis mine).</a:t>
            </a:r>
          </a:p>
        </p:txBody>
      </p:sp>
    </p:spTree>
    <p:extLst>
      <p:ext uri="{BB962C8B-B14F-4D97-AF65-F5344CB8AC3E}">
        <p14:creationId xmlns:p14="http://schemas.microsoft.com/office/powerpoint/2010/main" val="12234621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9040" y="853441"/>
            <a:ext cx="6664960" cy="5632311"/>
          </a:xfrm>
          <a:prstGeom prst="rect">
            <a:avLst/>
          </a:prstGeom>
        </p:spPr>
        <p:txBody>
          <a:bodyPr wrap="square">
            <a:spAutoFit/>
          </a:bodyPr>
          <a:lstStyle/>
          <a:p>
            <a:r>
              <a:rPr lang="en-US" sz="2400" dirty="0">
                <a:latin typeface="&amp;quot"/>
              </a:rPr>
              <a:t>The government ought to “apply a stern and rigid policy of sterilization and segregation to that grade of population whose progeny is tainted, or whose inheritance is such that objectionable traits may be transmitted to offspring</a:t>
            </a:r>
            <a:r>
              <a:rPr lang="en-US" sz="2400" dirty="0" smtClean="0">
                <a:latin typeface="&amp;quot"/>
              </a:rPr>
              <a:t>.</a:t>
            </a:r>
          </a:p>
          <a:p>
            <a:endParaRPr lang="en-US" sz="2400" dirty="0">
              <a:latin typeface="&amp;quot"/>
            </a:endParaRPr>
          </a:p>
          <a:p>
            <a:r>
              <a:rPr lang="en-US" sz="2400" b="1" dirty="0">
                <a:latin typeface="&amp;quot"/>
              </a:rPr>
              <a:t>And the government should “give certain dysgenic groups (those with ‘bad genes’) in our population their choice of segregation or sterilization</a:t>
            </a:r>
            <a:r>
              <a:rPr lang="en-US" sz="2400" b="1" dirty="0" smtClean="0">
                <a:latin typeface="&amp;quot"/>
              </a:rPr>
              <a:t>.</a:t>
            </a:r>
          </a:p>
          <a:p>
            <a:endParaRPr lang="en-US" sz="2400" dirty="0">
              <a:latin typeface="&amp;quot"/>
            </a:endParaRPr>
          </a:p>
          <a:p>
            <a:r>
              <a:rPr lang="en-US" sz="2400" dirty="0">
                <a:latin typeface="&amp;quot"/>
              </a:rPr>
              <a:t>– Margaret Sanger, </a:t>
            </a:r>
            <a:r>
              <a:rPr lang="en-US" sz="2400" dirty="0">
                <a:latin typeface="&amp;quot"/>
                <a:hlinkClick r:id="rId2" tooltip="sanger7"/>
              </a:rPr>
              <a:t>“A Plan for Peace.”</a:t>
            </a:r>
            <a:r>
              <a:rPr lang="en-US" sz="2400" dirty="0">
                <a:latin typeface="&amp;quot"/>
              </a:rPr>
              <a:t> Birth Control Review, April 1932, pages 107-108 (emphasis mine).</a:t>
            </a:r>
            <a:endParaRPr lang="en-US" sz="2400" b="0" i="0" u="none" strike="noStrike" dirty="0">
              <a:effectLst/>
              <a:latin typeface="&amp;quot"/>
            </a:endParaRPr>
          </a:p>
        </p:txBody>
      </p:sp>
    </p:spTree>
    <p:extLst>
      <p:ext uri="{BB962C8B-B14F-4D97-AF65-F5344CB8AC3E}">
        <p14:creationId xmlns:p14="http://schemas.microsoft.com/office/powerpoint/2010/main" val="2556637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29840" y="375920"/>
            <a:ext cx="6614160" cy="6001643"/>
          </a:xfrm>
          <a:prstGeom prst="rect">
            <a:avLst/>
          </a:prstGeom>
        </p:spPr>
        <p:txBody>
          <a:bodyPr wrap="square">
            <a:spAutoFit/>
          </a:bodyPr>
          <a:lstStyle/>
          <a:p>
            <a:r>
              <a:rPr lang="en-US" sz="2400" dirty="0">
                <a:latin typeface="&amp;quot"/>
              </a:rPr>
              <a:t>Birth Control is not merely an individual problem; it is not merely a national question, it concerns the whole wide world, the ultimate destiny of the human race. </a:t>
            </a:r>
          </a:p>
          <a:p>
            <a:endParaRPr lang="en-US" sz="2400" dirty="0" smtClean="0">
              <a:latin typeface="&amp;quot"/>
            </a:endParaRPr>
          </a:p>
          <a:p>
            <a:r>
              <a:rPr lang="en-US" sz="2400" dirty="0" smtClean="0">
                <a:latin typeface="&amp;quot"/>
              </a:rPr>
              <a:t>Hordes </a:t>
            </a:r>
            <a:r>
              <a:rPr lang="en-US" sz="2400" dirty="0">
                <a:latin typeface="&amp;quot"/>
              </a:rPr>
              <a:t>of people [are] born, who live, yet who have done absolutely nothing to advance the race one iota. Their lives are hopeless repetitions… </a:t>
            </a:r>
            <a:r>
              <a:rPr lang="en-US" sz="2400" b="1" dirty="0">
                <a:latin typeface="&amp;quot"/>
              </a:rPr>
              <a:t>Such human weeds clog up the path, drain up the energies and the resources of this little earth. </a:t>
            </a:r>
            <a:r>
              <a:rPr lang="en-US" sz="2400" dirty="0">
                <a:latin typeface="&amp;quot"/>
              </a:rPr>
              <a:t>We must clear the way for a better world; we must cultivate our garden</a:t>
            </a:r>
            <a:r>
              <a:rPr lang="en-US" sz="2400" dirty="0" smtClean="0">
                <a:latin typeface="&amp;quot"/>
              </a:rPr>
              <a:t>.</a:t>
            </a:r>
            <a:endParaRPr lang="en-US" sz="2400" dirty="0">
              <a:latin typeface="&amp;quot"/>
            </a:endParaRPr>
          </a:p>
          <a:p>
            <a:endParaRPr lang="en-US" sz="2400" dirty="0" smtClean="0">
              <a:latin typeface="&amp;quot"/>
            </a:endParaRPr>
          </a:p>
          <a:p>
            <a:r>
              <a:rPr lang="en-US" sz="2400" dirty="0" smtClean="0">
                <a:latin typeface="&amp;quot"/>
              </a:rPr>
              <a:t>– </a:t>
            </a:r>
            <a:r>
              <a:rPr lang="en-US" sz="2400" dirty="0">
                <a:latin typeface="&amp;quot"/>
              </a:rPr>
              <a:t>Margaret Sanger. </a:t>
            </a:r>
            <a:r>
              <a:rPr lang="en-US" sz="2400" dirty="0">
                <a:latin typeface="&amp;quot"/>
                <a:hlinkClick r:id="rId2" tooltip="sanger12"/>
              </a:rPr>
              <a:t>Birth Control: Facts and Responsibilities</a:t>
            </a:r>
            <a:r>
              <a:rPr lang="en-US" sz="2400" dirty="0">
                <a:latin typeface="&amp;quot"/>
              </a:rPr>
              <a:t>, 1925 (emphasis mine). </a:t>
            </a:r>
            <a:endParaRPr lang="en-US" sz="2400" b="0" i="0" u="none" strike="noStrike" dirty="0">
              <a:effectLst/>
              <a:latin typeface="&amp;quot"/>
            </a:endParaRPr>
          </a:p>
        </p:txBody>
      </p:sp>
    </p:spTree>
    <p:extLst>
      <p:ext uri="{BB962C8B-B14F-4D97-AF65-F5344CB8AC3E}">
        <p14:creationId xmlns:p14="http://schemas.microsoft.com/office/powerpoint/2010/main" val="1583901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1440" y="546880"/>
            <a:ext cx="3325178" cy="4244196"/>
          </a:xfrm>
          <a:prstGeom prst="rect">
            <a:avLst/>
          </a:prstGeom>
        </p:spPr>
      </p:pic>
      <p:sp>
        <p:nvSpPr>
          <p:cNvPr id="4" name="TextBox 3"/>
          <p:cNvSpPr txBox="1"/>
          <p:nvPr/>
        </p:nvSpPr>
        <p:spPr>
          <a:xfrm>
            <a:off x="3901440" y="5181600"/>
            <a:ext cx="3320401" cy="369332"/>
          </a:xfrm>
          <a:prstGeom prst="rect">
            <a:avLst/>
          </a:prstGeom>
          <a:noFill/>
        </p:spPr>
        <p:txBody>
          <a:bodyPr wrap="square" rtlCol="0">
            <a:spAutoFit/>
          </a:bodyPr>
          <a:lstStyle/>
          <a:p>
            <a:r>
              <a:rPr lang="en-CA" dirty="0" smtClean="0"/>
              <a:t>September 6, 1966</a:t>
            </a:r>
            <a:endParaRPr lang="en-CA" dirty="0"/>
          </a:p>
        </p:txBody>
      </p:sp>
    </p:spTree>
    <p:extLst>
      <p:ext uri="{BB962C8B-B14F-4D97-AF65-F5344CB8AC3E}">
        <p14:creationId xmlns:p14="http://schemas.microsoft.com/office/powerpoint/2010/main" val="42774356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5761" y="469072"/>
            <a:ext cx="2782252" cy="4288665"/>
          </a:xfrm>
          <a:prstGeom prst="rect">
            <a:avLst/>
          </a:prstGeom>
        </p:spPr>
      </p:pic>
      <p:sp>
        <p:nvSpPr>
          <p:cNvPr id="3" name="TextBox 2"/>
          <p:cNvSpPr txBox="1"/>
          <p:nvPr/>
        </p:nvSpPr>
        <p:spPr>
          <a:xfrm>
            <a:off x="3403600" y="5201920"/>
            <a:ext cx="4977341" cy="461665"/>
          </a:xfrm>
          <a:prstGeom prst="rect">
            <a:avLst/>
          </a:prstGeom>
          <a:noFill/>
        </p:spPr>
        <p:txBody>
          <a:bodyPr wrap="square" rtlCol="0">
            <a:spAutoFit/>
          </a:bodyPr>
          <a:lstStyle/>
          <a:p>
            <a:r>
              <a:rPr lang="en-CA" sz="2400" dirty="0" smtClean="0"/>
              <a:t>Alfred Kinsey, 1894 - 1956 </a:t>
            </a:r>
            <a:endParaRPr lang="en-CA" sz="2400" dirty="0"/>
          </a:p>
        </p:txBody>
      </p:sp>
    </p:spTree>
    <p:extLst>
      <p:ext uri="{BB962C8B-B14F-4D97-AF65-F5344CB8AC3E}">
        <p14:creationId xmlns:p14="http://schemas.microsoft.com/office/powerpoint/2010/main" val="15519858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1" y="1844041"/>
            <a:ext cx="3926522" cy="392652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0240" y="1170187"/>
            <a:ext cx="2311400" cy="2955790"/>
          </a:xfrm>
          <a:prstGeom prst="rect">
            <a:avLst/>
          </a:prstGeom>
        </p:spPr>
      </p:pic>
    </p:spTree>
    <p:extLst>
      <p:ext uri="{BB962C8B-B14F-4D97-AF65-F5344CB8AC3E}">
        <p14:creationId xmlns:p14="http://schemas.microsoft.com/office/powerpoint/2010/main" val="42025981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524375" y="1071562"/>
            <a:ext cx="3143250" cy="4714875"/>
          </a:xfrm>
          <a:prstGeom prst="rect">
            <a:avLst/>
          </a:prstGeom>
        </p:spPr>
      </p:pic>
      <p:sp>
        <p:nvSpPr>
          <p:cNvPr id="3" name="TextBox 2"/>
          <p:cNvSpPr txBox="1"/>
          <p:nvPr/>
        </p:nvSpPr>
        <p:spPr>
          <a:xfrm>
            <a:off x="4744720" y="5405120"/>
            <a:ext cx="2395666" cy="461665"/>
          </a:xfrm>
          <a:prstGeom prst="rect">
            <a:avLst/>
          </a:prstGeom>
          <a:noFill/>
        </p:spPr>
        <p:txBody>
          <a:bodyPr wrap="square" rtlCol="0">
            <a:spAutoFit/>
          </a:bodyPr>
          <a:lstStyle/>
          <a:p>
            <a:r>
              <a:rPr lang="en-CA" sz="2400" dirty="0" smtClean="0"/>
              <a:t>Gall wasps</a:t>
            </a:r>
            <a:endParaRPr lang="en-CA" sz="2400" dirty="0"/>
          </a:p>
        </p:txBody>
      </p:sp>
    </p:spTree>
    <p:extLst>
      <p:ext uri="{BB962C8B-B14F-4D97-AF65-F5344CB8AC3E}">
        <p14:creationId xmlns:p14="http://schemas.microsoft.com/office/powerpoint/2010/main" val="2860717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27680" y="1778000"/>
            <a:ext cx="6116320" cy="2677656"/>
          </a:xfrm>
          <a:prstGeom prst="rect">
            <a:avLst/>
          </a:prstGeom>
        </p:spPr>
        <p:txBody>
          <a:bodyPr wrap="square">
            <a:spAutoFit/>
          </a:bodyPr>
          <a:lstStyle/>
          <a:p>
            <a:r>
              <a:rPr lang="en-US" sz="2400" dirty="0">
                <a:latin typeface="Arial" panose="020B0604020202020204" pitchFamily="34" charset="0"/>
              </a:rPr>
              <a:t>In 22 years, Anne </a:t>
            </a:r>
            <a:r>
              <a:rPr lang="en-US" sz="2400" dirty="0" smtClean="0">
                <a:latin typeface="Arial" panose="020B0604020202020204" pitchFamily="34" charset="0"/>
              </a:rPr>
              <a:t>Higgins – married to Michael Higgins, a stone-cutter, </a:t>
            </a:r>
            <a:r>
              <a:rPr lang="en-US" sz="2400" dirty="0">
                <a:latin typeface="Arial" panose="020B0604020202020204" pitchFamily="34" charset="0"/>
              </a:rPr>
              <a:t>conceived 18 times, birthing 11 alive before dying aged 49. Sanger was the sixth of 11 surviving </a:t>
            </a:r>
            <a:r>
              <a:rPr lang="en-US" sz="2400" dirty="0" smtClean="0">
                <a:latin typeface="Arial" panose="020B0604020202020204" pitchFamily="34" charset="0"/>
              </a:rPr>
              <a:t>children,</a:t>
            </a:r>
            <a:r>
              <a:rPr lang="en-US" sz="2400" baseline="30000" dirty="0">
                <a:latin typeface="Arial" panose="020B0604020202020204" pitchFamily="34" charset="0"/>
              </a:rPr>
              <a:t> </a:t>
            </a:r>
            <a:r>
              <a:rPr lang="en-US" sz="2400" dirty="0" smtClean="0">
                <a:latin typeface="Arial" panose="020B0604020202020204" pitchFamily="34" charset="0"/>
              </a:rPr>
              <a:t>spending </a:t>
            </a:r>
            <a:r>
              <a:rPr lang="en-US" sz="2400" dirty="0">
                <a:latin typeface="Arial" panose="020B0604020202020204" pitchFamily="34" charset="0"/>
              </a:rPr>
              <a:t>her tender years submitted to the sharing of household chores and care of family members. </a:t>
            </a:r>
            <a:endParaRPr lang="en-CA" sz="2400" dirty="0"/>
          </a:p>
        </p:txBody>
      </p:sp>
    </p:spTree>
    <p:extLst>
      <p:ext uri="{BB962C8B-B14F-4D97-AF65-F5344CB8AC3E}">
        <p14:creationId xmlns:p14="http://schemas.microsoft.com/office/powerpoint/2010/main" val="19536417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6960" y="790813"/>
            <a:ext cx="4769167" cy="3572272"/>
          </a:xfrm>
          <a:prstGeom prst="rect">
            <a:avLst/>
          </a:prstGeom>
        </p:spPr>
      </p:pic>
      <p:sp>
        <p:nvSpPr>
          <p:cNvPr id="5" name="TextBox 4"/>
          <p:cNvSpPr txBox="1"/>
          <p:nvPr/>
        </p:nvSpPr>
        <p:spPr>
          <a:xfrm>
            <a:off x="3251200" y="4470400"/>
            <a:ext cx="7107015" cy="1569660"/>
          </a:xfrm>
          <a:prstGeom prst="rect">
            <a:avLst/>
          </a:prstGeom>
          <a:noFill/>
        </p:spPr>
        <p:txBody>
          <a:bodyPr wrap="square" rtlCol="0">
            <a:spAutoFit/>
          </a:bodyPr>
          <a:lstStyle/>
          <a:p>
            <a:r>
              <a:rPr lang="en-CA" sz="2400" dirty="0" smtClean="0"/>
              <a:t>1933, an ‘interest’ in human sexuality, with a shift in his ‘research’</a:t>
            </a:r>
          </a:p>
          <a:p>
            <a:endParaRPr lang="en-CA" sz="2400" dirty="0"/>
          </a:p>
          <a:p>
            <a:r>
              <a:rPr lang="en-CA" sz="2400" dirty="0" smtClean="0"/>
              <a:t>1948 and 1953, and an international sensation</a:t>
            </a:r>
            <a:endParaRPr lang="en-CA" sz="2400" dirty="0"/>
          </a:p>
        </p:txBody>
      </p:sp>
    </p:spTree>
    <p:extLst>
      <p:ext uri="{BB962C8B-B14F-4D97-AF65-F5344CB8AC3E}">
        <p14:creationId xmlns:p14="http://schemas.microsoft.com/office/powerpoint/2010/main" val="32691600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1074" y="310439"/>
            <a:ext cx="8129852" cy="6237121"/>
          </a:xfrm>
          <a:prstGeom prst="rect">
            <a:avLst/>
          </a:prstGeom>
        </p:spPr>
      </p:pic>
    </p:spTree>
    <p:extLst>
      <p:ext uri="{BB962C8B-B14F-4D97-AF65-F5344CB8AC3E}">
        <p14:creationId xmlns:p14="http://schemas.microsoft.com/office/powerpoint/2010/main" val="18102389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9760" y="832400"/>
            <a:ext cx="4906327" cy="3264938"/>
          </a:xfrm>
          <a:prstGeom prst="rect">
            <a:avLst/>
          </a:prstGeom>
        </p:spPr>
      </p:pic>
      <p:sp>
        <p:nvSpPr>
          <p:cNvPr id="3" name="TextBox 2"/>
          <p:cNvSpPr txBox="1"/>
          <p:nvPr/>
        </p:nvSpPr>
        <p:spPr>
          <a:xfrm>
            <a:off x="2286000" y="4841241"/>
            <a:ext cx="7487920" cy="1200329"/>
          </a:xfrm>
          <a:prstGeom prst="rect">
            <a:avLst/>
          </a:prstGeom>
          <a:noFill/>
        </p:spPr>
        <p:txBody>
          <a:bodyPr wrap="square" rtlCol="0">
            <a:spAutoFit/>
          </a:bodyPr>
          <a:lstStyle/>
          <a:p>
            <a:r>
              <a:rPr lang="en-CA" sz="2400" dirty="0" smtClean="0"/>
              <a:t>The ‘Kinsey Institute’, Bloomington, Indiana, 1947</a:t>
            </a:r>
          </a:p>
          <a:p>
            <a:endParaRPr lang="en-CA" sz="2400" dirty="0"/>
          </a:p>
          <a:p>
            <a:r>
              <a:rPr lang="en-CA" sz="2400" dirty="0" smtClean="0"/>
              <a:t>(2016, merged with Indiana University</a:t>
            </a:r>
          </a:p>
        </p:txBody>
      </p:sp>
    </p:spTree>
    <p:extLst>
      <p:ext uri="{BB962C8B-B14F-4D97-AF65-F5344CB8AC3E}">
        <p14:creationId xmlns:p14="http://schemas.microsoft.com/office/powerpoint/2010/main" val="7578467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3680" y="1473200"/>
            <a:ext cx="6370320" cy="3046988"/>
          </a:xfrm>
          <a:prstGeom prst="rect">
            <a:avLst/>
          </a:prstGeom>
        </p:spPr>
        <p:txBody>
          <a:bodyPr wrap="square">
            <a:spAutoFit/>
          </a:bodyPr>
          <a:lstStyle/>
          <a:p>
            <a:r>
              <a:rPr lang="en-US" sz="2400" b="1" dirty="0">
                <a:latin typeface="&amp;quot"/>
              </a:rPr>
              <a:t>Exploring sexuality, relationships,</a:t>
            </a:r>
            <a:br>
              <a:rPr lang="en-US" sz="2400" b="1" dirty="0">
                <a:latin typeface="&amp;quot"/>
              </a:rPr>
            </a:br>
            <a:r>
              <a:rPr lang="en-US" sz="2400" b="1" dirty="0">
                <a:latin typeface="&amp;quot"/>
              </a:rPr>
              <a:t>and well-being</a:t>
            </a:r>
          </a:p>
          <a:p>
            <a:endParaRPr lang="en-US" sz="2400" dirty="0" smtClean="0">
              <a:latin typeface="&amp;quot"/>
            </a:endParaRPr>
          </a:p>
          <a:p>
            <a:r>
              <a:rPr lang="en-US" sz="2400" dirty="0" smtClean="0">
                <a:latin typeface="&amp;quot"/>
              </a:rPr>
              <a:t>For </a:t>
            </a:r>
            <a:r>
              <a:rPr lang="en-US" sz="2400" dirty="0">
                <a:latin typeface="&amp;quot"/>
              </a:rPr>
              <a:t>more than 70 years, the Kinsey Institute at Indiana University has been the trusted source for scientific knowledge and research on critical issues in sexuality, gender, and reproduction.</a:t>
            </a:r>
            <a:endParaRPr lang="en-US" sz="2400" b="0" i="0" u="none" strike="noStrike" dirty="0">
              <a:effectLst/>
              <a:latin typeface="&amp;quot"/>
            </a:endParaRPr>
          </a:p>
        </p:txBody>
      </p:sp>
    </p:spTree>
    <p:extLst>
      <p:ext uri="{BB962C8B-B14F-4D97-AF65-F5344CB8AC3E}">
        <p14:creationId xmlns:p14="http://schemas.microsoft.com/office/powerpoint/2010/main" val="37220273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4800" y="1564640"/>
            <a:ext cx="6299200" cy="3046988"/>
          </a:xfrm>
          <a:prstGeom prst="rect">
            <a:avLst/>
          </a:prstGeom>
        </p:spPr>
        <p:txBody>
          <a:bodyPr wrap="square">
            <a:spAutoFit/>
          </a:bodyPr>
          <a:lstStyle/>
          <a:p>
            <a:r>
              <a:rPr lang="en-US" sz="2400" b="1" dirty="0">
                <a:latin typeface="&amp;quot"/>
              </a:rPr>
              <a:t>Kinsey Institute Releases Findings from 'Sex Tech' Study</a:t>
            </a:r>
            <a:endParaRPr lang="en-US" sz="2400" dirty="0">
              <a:latin typeface="&amp;quot"/>
            </a:endParaRPr>
          </a:p>
          <a:p>
            <a:endParaRPr lang="en-US" sz="2400" dirty="0" smtClean="0">
              <a:latin typeface="&amp;quot"/>
            </a:endParaRPr>
          </a:p>
          <a:p>
            <a:r>
              <a:rPr lang="en-US" sz="2400" dirty="0" smtClean="0">
                <a:latin typeface="&amp;quot"/>
              </a:rPr>
              <a:t>The </a:t>
            </a:r>
            <a:r>
              <a:rPr lang="en-US" sz="2400" dirty="0">
                <a:latin typeface="&amp;quot"/>
              </a:rPr>
              <a:t>study, involving more than 8,000 American adults, finds the use of sex tech is on the rise, and users report feeling emotionally and sexually connected to virtual partners.</a:t>
            </a:r>
            <a:endParaRPr lang="en-US" sz="2400" b="0" i="0" u="none" strike="noStrike" dirty="0">
              <a:effectLst/>
              <a:latin typeface="&amp;quot"/>
            </a:endParaRPr>
          </a:p>
        </p:txBody>
      </p:sp>
    </p:spTree>
    <p:extLst>
      <p:ext uri="{BB962C8B-B14F-4D97-AF65-F5344CB8AC3E}">
        <p14:creationId xmlns:p14="http://schemas.microsoft.com/office/powerpoint/2010/main" val="32205807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4240" y="320256"/>
            <a:ext cx="3831590" cy="5462054"/>
          </a:xfrm>
          <a:prstGeom prst="rect">
            <a:avLst/>
          </a:prstGeom>
        </p:spPr>
      </p:pic>
      <p:sp>
        <p:nvSpPr>
          <p:cNvPr id="3" name="TextBox 2"/>
          <p:cNvSpPr txBox="1"/>
          <p:nvPr/>
        </p:nvSpPr>
        <p:spPr>
          <a:xfrm>
            <a:off x="4836160" y="5923280"/>
            <a:ext cx="1280160" cy="369332"/>
          </a:xfrm>
          <a:prstGeom prst="rect">
            <a:avLst/>
          </a:prstGeom>
          <a:noFill/>
        </p:spPr>
        <p:txBody>
          <a:bodyPr wrap="square" rtlCol="0">
            <a:spAutoFit/>
          </a:bodyPr>
          <a:lstStyle/>
          <a:p>
            <a:r>
              <a:rPr lang="en-CA" dirty="0" smtClean="0"/>
              <a:t>2004</a:t>
            </a:r>
            <a:endParaRPr lang="en-CA" dirty="0"/>
          </a:p>
        </p:txBody>
      </p:sp>
    </p:spTree>
    <p:extLst>
      <p:ext uri="{BB962C8B-B14F-4D97-AF65-F5344CB8AC3E}">
        <p14:creationId xmlns:p14="http://schemas.microsoft.com/office/powerpoint/2010/main" val="18367086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1280" y="467361"/>
            <a:ext cx="8422640" cy="4524315"/>
          </a:xfrm>
          <a:prstGeom prst="rect">
            <a:avLst/>
          </a:prstGeom>
        </p:spPr>
        <p:txBody>
          <a:bodyPr wrap="square">
            <a:spAutoFit/>
          </a:bodyPr>
          <a:lstStyle/>
          <a:p>
            <a:r>
              <a:rPr lang="en-US" sz="2400" dirty="0">
                <a:latin typeface="Times New Roman" panose="02020603050405020304" pitchFamily="18" charset="0"/>
                <a:ea typeface="Times New Roman" panose="02020603050405020304" pitchFamily="18" charset="0"/>
              </a:rPr>
              <a:t>Certainly moral theology and its teaching are meeting with particular difficulty today. Because the Church's morality necessarily involves a normative dimension, moral theology cannot be reduced to a body of knowledge worked out purely in the context of the so-called </a:t>
            </a:r>
            <a:r>
              <a:rPr lang="en-US" sz="2400" dirty="0" err="1">
                <a:latin typeface="Times New Roman" panose="02020603050405020304" pitchFamily="18" charset="0"/>
                <a:ea typeface="Times New Roman" panose="02020603050405020304" pitchFamily="18" charset="0"/>
              </a:rPr>
              <a:t>behavioural</a:t>
            </a:r>
            <a:r>
              <a:rPr lang="en-US" sz="2400" dirty="0">
                <a:latin typeface="Times New Roman" panose="02020603050405020304" pitchFamily="18" charset="0"/>
                <a:ea typeface="Times New Roman" panose="02020603050405020304" pitchFamily="18" charset="0"/>
              </a:rPr>
              <a:t> sciences. The latter are concerned with the phenomenon of morality as a historical and social fact; moral theology, however, while needing to make use of the </a:t>
            </a:r>
            <a:r>
              <a:rPr lang="en-US" sz="2400" dirty="0" err="1">
                <a:latin typeface="Times New Roman" panose="02020603050405020304" pitchFamily="18" charset="0"/>
                <a:ea typeface="Times New Roman" panose="02020603050405020304" pitchFamily="18" charset="0"/>
              </a:rPr>
              <a:t>behavioural</a:t>
            </a:r>
            <a:r>
              <a:rPr lang="en-US" sz="2400" dirty="0">
                <a:latin typeface="Times New Roman" panose="02020603050405020304" pitchFamily="18" charset="0"/>
                <a:ea typeface="Times New Roman" panose="02020603050405020304" pitchFamily="18" charset="0"/>
              </a:rPr>
              <a:t> and natural sciences, does not rely on the results of formal empirical observation or phenomenological understanding alone. Indeed, the relevance of the </a:t>
            </a:r>
            <a:r>
              <a:rPr lang="en-US" sz="2400" dirty="0" err="1">
                <a:latin typeface="Times New Roman" panose="02020603050405020304" pitchFamily="18" charset="0"/>
                <a:ea typeface="Times New Roman" panose="02020603050405020304" pitchFamily="18" charset="0"/>
              </a:rPr>
              <a:t>behavioural</a:t>
            </a:r>
            <a:r>
              <a:rPr lang="en-US" sz="2400" dirty="0">
                <a:latin typeface="Times New Roman" panose="02020603050405020304" pitchFamily="18" charset="0"/>
                <a:ea typeface="Times New Roman" panose="02020603050405020304" pitchFamily="18" charset="0"/>
              </a:rPr>
              <a:t> sciences for moral theology must always be measured against the primordial question: </a:t>
            </a:r>
            <a:r>
              <a:rPr lang="en-US" sz="2400" b="1" dirty="0">
                <a:latin typeface="Times New Roman" panose="02020603050405020304" pitchFamily="18" charset="0"/>
                <a:ea typeface="Times New Roman" panose="02020603050405020304" pitchFamily="18" charset="0"/>
              </a:rPr>
              <a:t>What is good or evil? What must be done to have eternal life?</a:t>
            </a:r>
            <a:endParaRPr lang="en-CA" sz="2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91731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9280" y="904240"/>
            <a:ext cx="6167120" cy="3416320"/>
          </a:xfrm>
          <a:prstGeom prst="rect">
            <a:avLst/>
          </a:prstGeom>
        </p:spPr>
        <p:txBody>
          <a:bodyPr wrap="square">
            <a:spAutoFit/>
          </a:bodyPr>
          <a:lstStyle/>
          <a:p>
            <a:r>
              <a:rPr lang="en-US" sz="2400" dirty="0">
                <a:latin typeface="Times New Roman" panose="02020603050405020304" pitchFamily="18" charset="0"/>
                <a:ea typeface="Times New Roman" panose="02020603050405020304" pitchFamily="18" charset="0"/>
              </a:rPr>
              <a:t>The affirmation of moral principles is not within the competence of formal empirical methods. While not denying the validity of such methods, but at the same time not restricting its viewpoint to them, moral theology, faithful to the supernatural sense of the faith, takes into account first and foremost the spiritual dimension of the human heart and its vocation to divine love.</a:t>
            </a:r>
            <a:endParaRPr lang="en-CA"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64430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27680" y="1412240"/>
            <a:ext cx="6116320" cy="3416320"/>
          </a:xfrm>
          <a:prstGeom prst="rect">
            <a:avLst/>
          </a:prstGeom>
        </p:spPr>
        <p:txBody>
          <a:bodyPr wrap="square">
            <a:spAutoFit/>
          </a:bodyPr>
          <a:lstStyle/>
          <a:p>
            <a:r>
              <a:rPr lang="en-US" sz="2400" dirty="0">
                <a:latin typeface="Times New Roman" panose="02020603050405020304" pitchFamily="18" charset="0"/>
                <a:ea typeface="Times New Roman" panose="02020603050405020304" pitchFamily="18" charset="0"/>
              </a:rPr>
              <a:t>In fact, while the </a:t>
            </a:r>
            <a:r>
              <a:rPr lang="en-US" sz="2400" dirty="0" err="1">
                <a:latin typeface="Times New Roman" panose="02020603050405020304" pitchFamily="18" charset="0"/>
                <a:ea typeface="Times New Roman" panose="02020603050405020304" pitchFamily="18" charset="0"/>
              </a:rPr>
              <a:t>behavioural</a:t>
            </a:r>
            <a:r>
              <a:rPr lang="en-US" sz="2400" dirty="0">
                <a:latin typeface="Times New Roman" panose="02020603050405020304" pitchFamily="18" charset="0"/>
                <a:ea typeface="Times New Roman" panose="02020603050405020304" pitchFamily="18" charset="0"/>
              </a:rPr>
              <a:t> sciences, like all experimental sciences, develop an empirical and statistical concept of "normality", faith teaches that this normality itself bears the traces of a fall from man's original situation--in other words, it is affected by sin. Only Christian faith points out to man the way to return to "the beginning" (cf. Mt 19:8), a way which is often quite different from that of empirical normality</a:t>
            </a:r>
            <a:endParaRPr lang="en-CA" sz="2400" dirty="0"/>
          </a:p>
        </p:txBody>
      </p:sp>
    </p:spTree>
    <p:extLst>
      <p:ext uri="{BB962C8B-B14F-4D97-AF65-F5344CB8AC3E}">
        <p14:creationId xmlns:p14="http://schemas.microsoft.com/office/powerpoint/2010/main" val="3281617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2240" y="497840"/>
            <a:ext cx="7477760" cy="4524315"/>
          </a:xfrm>
          <a:prstGeom prst="rect">
            <a:avLst/>
          </a:prstGeom>
        </p:spPr>
        <p:txBody>
          <a:bodyPr wrap="square">
            <a:spAutoFit/>
          </a:bodyPr>
          <a:lstStyle/>
          <a:p>
            <a:r>
              <a:rPr lang="en-US" sz="2400" dirty="0">
                <a:latin typeface="Times New Roman" panose="02020603050405020304" pitchFamily="18" charset="0"/>
                <a:ea typeface="Times New Roman" panose="02020603050405020304" pitchFamily="18" charset="0"/>
              </a:rPr>
              <a:t>Hence the </a:t>
            </a:r>
            <a:r>
              <a:rPr lang="en-US" sz="2400" dirty="0" err="1">
                <a:latin typeface="Times New Roman" panose="02020603050405020304" pitchFamily="18" charset="0"/>
                <a:ea typeface="Times New Roman" panose="02020603050405020304" pitchFamily="18" charset="0"/>
              </a:rPr>
              <a:t>behavioural</a:t>
            </a:r>
            <a:r>
              <a:rPr lang="en-US" sz="2400" dirty="0">
                <a:latin typeface="Times New Roman" panose="02020603050405020304" pitchFamily="18" charset="0"/>
                <a:ea typeface="Times New Roman" panose="02020603050405020304" pitchFamily="18" charset="0"/>
              </a:rPr>
              <a:t> sciences, despite the great value of the information which they provide, cannot be considered decisive indications of moral norms. It is the Gospel which reveals the full truth about man and his moral journey, and thus enlightens and admonishes sinners; it proclaims to them God's mercy, which is constantly at work to preserve them both from despair at their inability fully to know and keep God's law and from the presumption that they can be saved without merit. God also reminds sinners of the joy of forgiveness, which alone grants the strength to see in the moral law a liberating truth, a grace-filled source of hope, a path of life.</a:t>
            </a:r>
            <a:endParaRPr lang="en-CA"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94195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1760" y="423768"/>
            <a:ext cx="3083877" cy="4262532"/>
          </a:xfrm>
          <a:prstGeom prst="rect">
            <a:avLst/>
          </a:prstGeom>
        </p:spPr>
      </p:pic>
    </p:spTree>
    <p:extLst>
      <p:ext uri="{BB962C8B-B14F-4D97-AF65-F5344CB8AC3E}">
        <p14:creationId xmlns:p14="http://schemas.microsoft.com/office/powerpoint/2010/main" val="35231883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1120" y="687812"/>
            <a:ext cx="3176905" cy="3931813"/>
          </a:xfrm>
          <a:prstGeom prst="rect">
            <a:avLst/>
          </a:prstGeom>
        </p:spPr>
      </p:pic>
      <p:sp>
        <p:nvSpPr>
          <p:cNvPr id="3" name="TextBox 2"/>
          <p:cNvSpPr txBox="1"/>
          <p:nvPr/>
        </p:nvSpPr>
        <p:spPr>
          <a:xfrm>
            <a:off x="3281680" y="4876800"/>
            <a:ext cx="5273040" cy="461665"/>
          </a:xfrm>
          <a:prstGeom prst="rect">
            <a:avLst/>
          </a:prstGeom>
          <a:noFill/>
        </p:spPr>
        <p:txBody>
          <a:bodyPr wrap="square" rtlCol="0">
            <a:spAutoFit/>
          </a:bodyPr>
          <a:lstStyle/>
          <a:p>
            <a:r>
              <a:rPr lang="en-CA" sz="2400" dirty="0" smtClean="0"/>
              <a:t>Margaret Mead, 1901 - 1978</a:t>
            </a:r>
            <a:endParaRPr lang="en-CA" sz="2400" dirty="0"/>
          </a:p>
        </p:txBody>
      </p:sp>
    </p:spTree>
    <p:extLst>
      <p:ext uri="{BB962C8B-B14F-4D97-AF65-F5344CB8AC3E}">
        <p14:creationId xmlns:p14="http://schemas.microsoft.com/office/powerpoint/2010/main" val="39865308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2880" y="318355"/>
            <a:ext cx="6329679" cy="6080914"/>
          </a:xfrm>
          <a:prstGeom prst="rect">
            <a:avLst/>
          </a:prstGeom>
        </p:spPr>
      </p:pic>
    </p:spTree>
    <p:extLst>
      <p:ext uri="{BB962C8B-B14F-4D97-AF65-F5344CB8AC3E}">
        <p14:creationId xmlns:p14="http://schemas.microsoft.com/office/powerpoint/2010/main" val="39718853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80" y="647710"/>
            <a:ext cx="3412807" cy="227106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9592" y="401393"/>
            <a:ext cx="4164648" cy="277138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1760" y="4047968"/>
            <a:ext cx="3681730" cy="1960402"/>
          </a:xfrm>
          <a:prstGeom prst="rect">
            <a:avLst/>
          </a:prstGeom>
        </p:spPr>
      </p:pic>
    </p:spTree>
    <p:extLst>
      <p:ext uri="{BB962C8B-B14F-4D97-AF65-F5344CB8AC3E}">
        <p14:creationId xmlns:p14="http://schemas.microsoft.com/office/powerpoint/2010/main" val="1539807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1238984"/>
            <a:ext cx="5058727" cy="3366353"/>
          </a:xfrm>
          <a:prstGeom prst="rect">
            <a:avLst/>
          </a:prstGeom>
        </p:spPr>
      </p:pic>
    </p:spTree>
    <p:extLst>
      <p:ext uri="{BB962C8B-B14F-4D97-AF65-F5344CB8AC3E}">
        <p14:creationId xmlns:p14="http://schemas.microsoft.com/office/powerpoint/2010/main" val="38957538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0560" y="977425"/>
            <a:ext cx="6329680" cy="3556475"/>
          </a:xfrm>
          <a:prstGeom prst="rect">
            <a:avLst/>
          </a:prstGeom>
        </p:spPr>
      </p:pic>
    </p:spTree>
    <p:extLst>
      <p:ext uri="{BB962C8B-B14F-4D97-AF65-F5344CB8AC3E}">
        <p14:creationId xmlns:p14="http://schemas.microsoft.com/office/powerpoint/2010/main" val="20471393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8160" y="662403"/>
            <a:ext cx="3425190" cy="488271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0160" y="662403"/>
            <a:ext cx="2982628" cy="4925597"/>
          </a:xfrm>
          <a:prstGeom prst="rect">
            <a:avLst/>
          </a:prstGeom>
        </p:spPr>
      </p:pic>
      <p:sp>
        <p:nvSpPr>
          <p:cNvPr id="4" name="TextBox 3"/>
          <p:cNvSpPr txBox="1"/>
          <p:nvPr/>
        </p:nvSpPr>
        <p:spPr>
          <a:xfrm flipH="1">
            <a:off x="5415280" y="5455920"/>
            <a:ext cx="2123440" cy="461665"/>
          </a:xfrm>
          <a:prstGeom prst="rect">
            <a:avLst/>
          </a:prstGeom>
          <a:noFill/>
        </p:spPr>
        <p:txBody>
          <a:bodyPr wrap="square" rtlCol="0">
            <a:spAutoFit/>
          </a:bodyPr>
          <a:lstStyle/>
          <a:p>
            <a:r>
              <a:rPr lang="en-CA" sz="2400" dirty="0" smtClean="0"/>
              <a:t>1928</a:t>
            </a:r>
            <a:endParaRPr lang="en-CA" sz="2400" dirty="0"/>
          </a:p>
        </p:txBody>
      </p:sp>
    </p:spTree>
    <p:extLst>
      <p:ext uri="{BB962C8B-B14F-4D97-AF65-F5344CB8AC3E}">
        <p14:creationId xmlns:p14="http://schemas.microsoft.com/office/powerpoint/2010/main" val="935877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161" y="610893"/>
            <a:ext cx="3413442" cy="5496220"/>
          </a:xfrm>
          <a:prstGeom prst="rect">
            <a:avLst/>
          </a:prstGeom>
        </p:spPr>
      </p:pic>
      <p:sp>
        <p:nvSpPr>
          <p:cNvPr id="3" name="TextBox 2"/>
          <p:cNvSpPr txBox="1"/>
          <p:nvPr/>
        </p:nvSpPr>
        <p:spPr>
          <a:xfrm>
            <a:off x="5811520" y="3098800"/>
            <a:ext cx="864339" cy="461665"/>
          </a:xfrm>
          <a:prstGeom prst="rect">
            <a:avLst/>
          </a:prstGeom>
          <a:noFill/>
        </p:spPr>
        <p:txBody>
          <a:bodyPr wrap="none" rtlCol="0">
            <a:spAutoFit/>
          </a:bodyPr>
          <a:lstStyle/>
          <a:p>
            <a:r>
              <a:rPr lang="en-CA" sz="2400" dirty="0" smtClean="0"/>
              <a:t>1938</a:t>
            </a:r>
            <a:endParaRPr lang="en-CA" sz="2400" dirty="0"/>
          </a:p>
        </p:txBody>
      </p:sp>
    </p:spTree>
    <p:extLst>
      <p:ext uri="{BB962C8B-B14F-4D97-AF65-F5344CB8AC3E}">
        <p14:creationId xmlns:p14="http://schemas.microsoft.com/office/powerpoint/2010/main" val="22884263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460" y="1054100"/>
            <a:ext cx="2964180" cy="296418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6160" y="1363317"/>
            <a:ext cx="2918460" cy="4345968"/>
          </a:xfrm>
          <a:prstGeom prst="rect">
            <a:avLst/>
          </a:prstGeom>
        </p:spPr>
      </p:pic>
      <p:sp>
        <p:nvSpPr>
          <p:cNvPr id="4" name="TextBox 3"/>
          <p:cNvSpPr txBox="1"/>
          <p:nvPr/>
        </p:nvSpPr>
        <p:spPr>
          <a:xfrm>
            <a:off x="2824480" y="5130800"/>
            <a:ext cx="864339" cy="461665"/>
          </a:xfrm>
          <a:prstGeom prst="rect">
            <a:avLst/>
          </a:prstGeom>
          <a:noFill/>
        </p:spPr>
        <p:txBody>
          <a:bodyPr wrap="none" rtlCol="0">
            <a:spAutoFit/>
          </a:bodyPr>
          <a:lstStyle/>
          <a:p>
            <a:r>
              <a:rPr lang="en-CA" sz="2400" dirty="0" smtClean="0"/>
              <a:t>1983</a:t>
            </a:r>
            <a:endParaRPr lang="en-CA" sz="2400" dirty="0"/>
          </a:p>
        </p:txBody>
      </p:sp>
    </p:spTree>
    <p:extLst>
      <p:ext uri="{BB962C8B-B14F-4D97-AF65-F5344CB8AC3E}">
        <p14:creationId xmlns:p14="http://schemas.microsoft.com/office/powerpoint/2010/main" val="39836415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480" y="800140"/>
            <a:ext cx="4419702" cy="35077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8160" y="2764003"/>
            <a:ext cx="4585017" cy="3347237"/>
          </a:xfrm>
          <a:prstGeom prst="rect">
            <a:avLst/>
          </a:prstGeom>
        </p:spPr>
      </p:pic>
      <p:sp>
        <p:nvSpPr>
          <p:cNvPr id="4" name="TextBox 3"/>
          <p:cNvSpPr txBox="1"/>
          <p:nvPr/>
        </p:nvSpPr>
        <p:spPr>
          <a:xfrm flipH="1">
            <a:off x="5923280" y="1381760"/>
            <a:ext cx="5080000" cy="461665"/>
          </a:xfrm>
          <a:prstGeom prst="rect">
            <a:avLst/>
          </a:prstGeom>
          <a:noFill/>
        </p:spPr>
        <p:txBody>
          <a:bodyPr wrap="square" rtlCol="0">
            <a:spAutoFit/>
          </a:bodyPr>
          <a:lstStyle/>
          <a:p>
            <a:r>
              <a:rPr lang="en-CA" sz="2400" dirty="0" smtClean="0"/>
              <a:t>1953 (Marilyn Monroe) to… ??</a:t>
            </a:r>
            <a:endParaRPr lang="en-CA" sz="2400" dirty="0"/>
          </a:p>
        </p:txBody>
      </p:sp>
    </p:spTree>
    <p:extLst>
      <p:ext uri="{BB962C8B-B14F-4D97-AF65-F5344CB8AC3E}">
        <p14:creationId xmlns:p14="http://schemas.microsoft.com/office/powerpoint/2010/main" val="11302834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3105835"/>
            <a:ext cx="6096000" cy="1569660"/>
          </a:xfrm>
          <a:prstGeom prst="rect">
            <a:avLst/>
          </a:prstGeom>
        </p:spPr>
        <p:txBody>
          <a:bodyPr>
            <a:spAutoFit/>
          </a:bodyPr>
          <a:lstStyle/>
          <a:p>
            <a:r>
              <a:rPr lang="en-US" sz="2400" i="1" dirty="0">
                <a:latin typeface="Arial" panose="020B0604020202020204" pitchFamily="34" charset="0"/>
              </a:rPr>
              <a:t>Spending eternity next to Marilyn is an opportunity too sweet to pass </a:t>
            </a:r>
            <a:r>
              <a:rPr lang="en-US" sz="2400" i="1" dirty="0" smtClean="0">
                <a:latin typeface="Arial" panose="020B0604020202020204" pitchFamily="34" charset="0"/>
              </a:rPr>
              <a:t>up… (2009)</a:t>
            </a:r>
          </a:p>
          <a:p>
            <a:endParaRPr lang="en-US" sz="2400" i="1" dirty="0">
              <a:latin typeface="Arial" panose="020B0604020202020204" pitchFamily="34" charset="0"/>
            </a:endParaRPr>
          </a:p>
          <a:p>
            <a:r>
              <a:rPr lang="en-US" sz="2400" dirty="0" smtClean="0">
                <a:latin typeface="Arial" panose="020B0604020202020204" pitchFamily="34" charset="0"/>
              </a:rPr>
              <a:t>Hmm.</a:t>
            </a:r>
            <a:endParaRPr lang="en-CA"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160" y="441961"/>
            <a:ext cx="1879600" cy="2819399"/>
          </a:xfrm>
          <a:prstGeom prst="rect">
            <a:avLst/>
          </a:prstGeom>
        </p:spPr>
      </p:pic>
    </p:spTree>
    <p:extLst>
      <p:ext uri="{BB962C8B-B14F-4D97-AF65-F5344CB8AC3E}">
        <p14:creationId xmlns:p14="http://schemas.microsoft.com/office/powerpoint/2010/main" val="3850231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3105835"/>
            <a:ext cx="7284720" cy="1200329"/>
          </a:xfrm>
          <a:prstGeom prst="rect">
            <a:avLst/>
          </a:prstGeom>
        </p:spPr>
        <p:txBody>
          <a:bodyPr wrap="square">
            <a:spAutoFit/>
          </a:bodyPr>
          <a:lstStyle/>
          <a:p>
            <a:r>
              <a:rPr lang="en-US" sz="2400" dirty="0">
                <a:latin typeface="Arial" panose="020B0604020202020204" pitchFamily="34" charset="0"/>
              </a:rPr>
              <a:t>"What Every Mother Should Know" (1911–12) and </a:t>
            </a:r>
            <a:endParaRPr lang="en-US" sz="2400" dirty="0" smtClean="0">
              <a:latin typeface="Arial" panose="020B0604020202020204" pitchFamily="34" charset="0"/>
            </a:endParaRPr>
          </a:p>
          <a:p>
            <a:endParaRPr lang="en-US" sz="2400" dirty="0">
              <a:latin typeface="Arial" panose="020B0604020202020204" pitchFamily="34" charset="0"/>
            </a:endParaRPr>
          </a:p>
          <a:p>
            <a:r>
              <a:rPr lang="en-US" sz="2400" dirty="0" smtClean="0">
                <a:latin typeface="Arial" panose="020B0604020202020204" pitchFamily="34" charset="0"/>
              </a:rPr>
              <a:t>"</a:t>
            </a:r>
            <a:r>
              <a:rPr lang="en-US" sz="2400" dirty="0">
                <a:latin typeface="Arial" panose="020B0604020202020204" pitchFamily="34" charset="0"/>
              </a:rPr>
              <a:t>What Every Girl Should Know" (1912–13)</a:t>
            </a:r>
            <a:endParaRPr lang="en-CA"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595" y="741045"/>
            <a:ext cx="2762250" cy="1657350"/>
          </a:xfrm>
          <a:prstGeom prst="rect">
            <a:avLst/>
          </a:prstGeom>
        </p:spPr>
      </p:pic>
    </p:spTree>
    <p:extLst>
      <p:ext uri="{BB962C8B-B14F-4D97-AF65-F5344CB8AC3E}">
        <p14:creationId xmlns:p14="http://schemas.microsoft.com/office/powerpoint/2010/main" val="2389518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9053" y="1564640"/>
            <a:ext cx="5253962" cy="2762567"/>
          </a:xfrm>
          <a:prstGeom prst="rect">
            <a:avLst/>
          </a:prstGeom>
        </p:spPr>
      </p:pic>
    </p:spTree>
    <p:extLst>
      <p:ext uri="{BB962C8B-B14F-4D97-AF65-F5344CB8AC3E}">
        <p14:creationId xmlns:p14="http://schemas.microsoft.com/office/powerpoint/2010/main" val="42815065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1" y="296104"/>
            <a:ext cx="5486430" cy="2894136"/>
          </a:xfrm>
          <a:prstGeom prst="rect">
            <a:avLst/>
          </a:prstGeom>
        </p:spPr>
      </p:pic>
      <p:sp>
        <p:nvSpPr>
          <p:cNvPr id="3" name="TextBox 2"/>
          <p:cNvSpPr txBox="1"/>
          <p:nvPr/>
        </p:nvSpPr>
        <p:spPr>
          <a:xfrm flipH="1">
            <a:off x="1869440" y="5140960"/>
            <a:ext cx="8696960" cy="461665"/>
          </a:xfrm>
          <a:prstGeom prst="rect">
            <a:avLst/>
          </a:prstGeom>
          <a:noFill/>
        </p:spPr>
        <p:txBody>
          <a:bodyPr wrap="square" rtlCol="0">
            <a:spAutoFit/>
          </a:bodyPr>
          <a:lstStyle/>
          <a:p>
            <a:r>
              <a:rPr lang="en-CA" sz="2400" dirty="0" smtClean="0"/>
              <a:t>400,000 souls at Max </a:t>
            </a:r>
            <a:r>
              <a:rPr lang="en-CA" sz="2400" dirty="0" err="1" smtClean="0"/>
              <a:t>Yasgur’s</a:t>
            </a:r>
            <a:r>
              <a:rPr lang="en-CA" sz="2400" dirty="0" smtClean="0"/>
              <a:t> farm, August 15-18</a:t>
            </a:r>
            <a:r>
              <a:rPr lang="en-CA" sz="2400" baseline="30000" dirty="0" smtClean="0"/>
              <a:t>th</a:t>
            </a:r>
            <a:r>
              <a:rPr lang="en-CA" sz="2400" dirty="0" smtClean="0"/>
              <a:t>, 1969</a:t>
            </a:r>
            <a:endParaRPr lang="en-CA"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5505" y="1371600"/>
            <a:ext cx="4431858" cy="2987040"/>
          </a:xfrm>
          <a:prstGeom prst="rect">
            <a:avLst/>
          </a:prstGeom>
        </p:spPr>
      </p:pic>
    </p:spTree>
    <p:extLst>
      <p:ext uri="{BB962C8B-B14F-4D97-AF65-F5344CB8AC3E}">
        <p14:creationId xmlns:p14="http://schemas.microsoft.com/office/powerpoint/2010/main" val="1686215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4960" y="869493"/>
            <a:ext cx="5659120" cy="3169107"/>
          </a:xfrm>
          <a:prstGeom prst="rect">
            <a:avLst/>
          </a:prstGeom>
        </p:spPr>
      </p:pic>
      <p:sp>
        <p:nvSpPr>
          <p:cNvPr id="4" name="TextBox 3"/>
          <p:cNvSpPr txBox="1"/>
          <p:nvPr/>
        </p:nvSpPr>
        <p:spPr>
          <a:xfrm>
            <a:off x="2976880" y="4490720"/>
            <a:ext cx="6045644" cy="369332"/>
          </a:xfrm>
          <a:prstGeom prst="rect">
            <a:avLst/>
          </a:prstGeom>
          <a:noFill/>
        </p:spPr>
        <p:txBody>
          <a:bodyPr wrap="square" rtlCol="0">
            <a:spAutoFit/>
          </a:bodyPr>
          <a:lstStyle/>
          <a:p>
            <a:r>
              <a:rPr lang="en-CA" dirty="0" smtClean="0"/>
              <a:t>“Moon Landing” movie, July 16 – 24, 1969</a:t>
            </a:r>
            <a:endParaRPr lang="en-CA" dirty="0"/>
          </a:p>
        </p:txBody>
      </p:sp>
    </p:spTree>
    <p:extLst>
      <p:ext uri="{BB962C8B-B14F-4D97-AF65-F5344CB8AC3E}">
        <p14:creationId xmlns:p14="http://schemas.microsoft.com/office/powerpoint/2010/main" val="19811205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683" y="375920"/>
            <a:ext cx="4408714" cy="2468880"/>
          </a:xfrm>
          <a:prstGeom prst="rect">
            <a:avLst/>
          </a:prstGeom>
        </p:spPr>
      </p:pic>
      <p:sp>
        <p:nvSpPr>
          <p:cNvPr id="4" name="Rectangle 3"/>
          <p:cNvSpPr/>
          <p:nvPr/>
        </p:nvSpPr>
        <p:spPr>
          <a:xfrm>
            <a:off x="5049157" y="2987040"/>
            <a:ext cx="6990443" cy="2308324"/>
          </a:xfrm>
          <a:prstGeom prst="rect">
            <a:avLst/>
          </a:prstGeom>
        </p:spPr>
        <p:txBody>
          <a:bodyPr wrap="square">
            <a:spAutoFit/>
          </a:bodyPr>
          <a:lstStyle/>
          <a:p>
            <a:r>
              <a:rPr lang="en-US" sz="2400" dirty="0" smtClean="0">
                <a:latin typeface="Arial" panose="020B0604020202020204" pitchFamily="34" charset="0"/>
              </a:rPr>
              <a:t>Theology of the Body</a:t>
            </a:r>
          </a:p>
          <a:p>
            <a:endParaRPr lang="en-US" sz="2400" dirty="0">
              <a:latin typeface="Arial" panose="020B0604020202020204" pitchFamily="34" charset="0"/>
            </a:endParaRPr>
          </a:p>
          <a:p>
            <a:r>
              <a:rPr lang="en-US" sz="2400" dirty="0" smtClean="0">
                <a:latin typeface="Arial" panose="020B0604020202020204" pitchFamily="34" charset="0"/>
              </a:rPr>
              <a:t>A </a:t>
            </a:r>
            <a:r>
              <a:rPr lang="en-US" sz="2400" dirty="0">
                <a:latin typeface="Arial" panose="020B0604020202020204" pitchFamily="34" charset="0"/>
              </a:rPr>
              <a:t>series of 129 lectures given by Pope John Paul II during his Wednesday audiences in St. Peter's Square and the Paul VI Audience Hall between September 5, 1979, and November 28, 1984.</a:t>
            </a:r>
            <a:endParaRPr lang="en-CA" sz="2400" dirty="0"/>
          </a:p>
        </p:txBody>
      </p:sp>
    </p:spTree>
    <p:extLst>
      <p:ext uri="{BB962C8B-B14F-4D97-AF65-F5344CB8AC3E}">
        <p14:creationId xmlns:p14="http://schemas.microsoft.com/office/powerpoint/2010/main" val="19392818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762" y="477520"/>
            <a:ext cx="6423206" cy="159512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2640" y="2350406"/>
            <a:ext cx="7522194" cy="3918313"/>
          </a:xfrm>
          <a:prstGeom prst="rect">
            <a:avLst/>
          </a:prstGeom>
        </p:spPr>
      </p:pic>
    </p:spTree>
    <p:extLst>
      <p:ext uri="{BB962C8B-B14F-4D97-AF65-F5344CB8AC3E}">
        <p14:creationId xmlns:p14="http://schemas.microsoft.com/office/powerpoint/2010/main" val="3386498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400" y="-2690"/>
            <a:ext cx="9788286" cy="6860690"/>
          </a:xfrm>
          <a:prstGeom prst="rect">
            <a:avLst/>
          </a:prstGeom>
        </p:spPr>
      </p:pic>
    </p:spTree>
    <p:extLst>
      <p:ext uri="{BB962C8B-B14F-4D97-AF65-F5344CB8AC3E}">
        <p14:creationId xmlns:p14="http://schemas.microsoft.com/office/powerpoint/2010/main" val="7006963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075" y="587692"/>
            <a:ext cx="1695450" cy="26955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2480" y="82867"/>
            <a:ext cx="3200400" cy="3200400"/>
          </a:xfrm>
          <a:prstGeom prst="rect">
            <a:avLst/>
          </a:prstGeom>
        </p:spPr>
      </p:pic>
      <p:sp>
        <p:nvSpPr>
          <p:cNvPr id="4" name="TextBox 3"/>
          <p:cNvSpPr txBox="1"/>
          <p:nvPr/>
        </p:nvSpPr>
        <p:spPr>
          <a:xfrm flipH="1">
            <a:off x="4450080" y="3708400"/>
            <a:ext cx="7670800" cy="1569660"/>
          </a:xfrm>
          <a:prstGeom prst="rect">
            <a:avLst/>
          </a:prstGeom>
          <a:noFill/>
        </p:spPr>
        <p:txBody>
          <a:bodyPr wrap="square" rtlCol="0">
            <a:spAutoFit/>
          </a:bodyPr>
          <a:lstStyle/>
          <a:p>
            <a:r>
              <a:rPr lang="en-CA" sz="2400" dirty="0" smtClean="0"/>
              <a:t>‘Homosexuality’ removed as a psychological disorder in DSM II (1973)</a:t>
            </a:r>
            <a:r>
              <a:rPr lang="en-US" sz="2400" dirty="0"/>
              <a:t> </a:t>
            </a:r>
            <a:r>
              <a:rPr lang="en-US" sz="2400" dirty="0" smtClean="0"/>
              <a:t>“after </a:t>
            </a:r>
            <a:r>
              <a:rPr lang="en-US" sz="2400" dirty="0"/>
              <a:t>comparing competing theories, those that </a:t>
            </a:r>
            <a:r>
              <a:rPr lang="en-US" sz="2400" dirty="0" err="1"/>
              <a:t>pathologized</a:t>
            </a:r>
            <a:r>
              <a:rPr lang="en-US" sz="2400" dirty="0"/>
              <a:t> homosexuality and those that viewed it as </a:t>
            </a:r>
            <a:r>
              <a:rPr lang="en-US" sz="2400" dirty="0" smtClean="0"/>
              <a:t>normal”</a:t>
            </a:r>
            <a:endParaRPr lang="en-CA" sz="2400" dirty="0"/>
          </a:p>
        </p:txBody>
      </p:sp>
      <p:sp>
        <p:nvSpPr>
          <p:cNvPr id="5" name="TextBox 4"/>
          <p:cNvSpPr txBox="1"/>
          <p:nvPr/>
        </p:nvSpPr>
        <p:spPr>
          <a:xfrm>
            <a:off x="619760" y="3708400"/>
            <a:ext cx="2097049" cy="461665"/>
          </a:xfrm>
          <a:prstGeom prst="rect">
            <a:avLst/>
          </a:prstGeom>
          <a:noFill/>
        </p:spPr>
        <p:txBody>
          <a:bodyPr wrap="none" rtlCol="0">
            <a:spAutoFit/>
          </a:bodyPr>
          <a:lstStyle/>
          <a:p>
            <a:r>
              <a:rPr lang="en-CA" sz="2400" dirty="0" smtClean="0"/>
              <a:t>DSM 1 (1952)</a:t>
            </a:r>
            <a:endParaRPr lang="en-CA" sz="2400" dirty="0"/>
          </a:p>
        </p:txBody>
      </p:sp>
    </p:spTree>
    <p:extLst>
      <p:ext uri="{BB962C8B-B14F-4D97-AF65-F5344CB8AC3E}">
        <p14:creationId xmlns:p14="http://schemas.microsoft.com/office/powerpoint/2010/main" val="1638261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49040" y="3921760"/>
            <a:ext cx="5527040" cy="461665"/>
          </a:xfrm>
          <a:prstGeom prst="rect">
            <a:avLst/>
          </a:prstGeom>
          <a:noFill/>
        </p:spPr>
        <p:txBody>
          <a:bodyPr wrap="square" rtlCol="0">
            <a:spAutoFit/>
          </a:bodyPr>
          <a:lstStyle/>
          <a:p>
            <a:r>
              <a:rPr lang="en-CA" sz="2400" dirty="0" smtClean="0"/>
              <a:t>Civil Marriage Act, </a:t>
            </a:r>
            <a:r>
              <a:rPr lang="en-CA" sz="2400" dirty="0" smtClean="0"/>
              <a:t>July 20</a:t>
            </a:r>
            <a:r>
              <a:rPr lang="en-CA" sz="2400" baseline="30000" dirty="0" smtClean="0"/>
              <a:t>th</a:t>
            </a:r>
            <a:r>
              <a:rPr lang="en-CA" sz="2400" dirty="0" smtClean="0"/>
              <a:t>, 2005 </a:t>
            </a:r>
            <a:endParaRPr lang="en-CA"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14" y="1243965"/>
            <a:ext cx="3962783" cy="186626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4992" y="1243965"/>
            <a:ext cx="2162175" cy="2114550"/>
          </a:xfrm>
          <a:prstGeom prst="rect">
            <a:avLst/>
          </a:prstGeom>
        </p:spPr>
      </p:pic>
      <p:sp>
        <p:nvSpPr>
          <p:cNvPr id="5" name="Rectangle 4"/>
          <p:cNvSpPr/>
          <p:nvPr/>
        </p:nvSpPr>
        <p:spPr>
          <a:xfrm>
            <a:off x="3352800" y="4946670"/>
            <a:ext cx="5791200" cy="1569660"/>
          </a:xfrm>
          <a:prstGeom prst="rect">
            <a:avLst/>
          </a:prstGeom>
        </p:spPr>
        <p:txBody>
          <a:bodyPr wrap="square">
            <a:spAutoFit/>
          </a:bodyPr>
          <a:lstStyle/>
          <a:p>
            <a:r>
              <a:rPr lang="en-US" sz="2400" dirty="0">
                <a:latin typeface="Avenir"/>
              </a:rPr>
              <a:t>Canada was the fourth country to permit same-sex marriages, after the Netherlands (2000), Belgium (2003) and Spain (2005).</a:t>
            </a:r>
            <a:endParaRPr lang="en-CA" sz="2400" dirty="0"/>
          </a:p>
        </p:txBody>
      </p:sp>
    </p:spTree>
    <p:extLst>
      <p:ext uri="{BB962C8B-B14F-4D97-AF65-F5344CB8AC3E}">
        <p14:creationId xmlns:p14="http://schemas.microsoft.com/office/powerpoint/2010/main" val="8842785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85440" y="914401"/>
            <a:ext cx="6258560" cy="4524315"/>
          </a:xfrm>
          <a:prstGeom prst="rect">
            <a:avLst/>
          </a:prstGeom>
        </p:spPr>
        <p:txBody>
          <a:bodyPr wrap="square">
            <a:spAutoFit/>
          </a:bodyPr>
          <a:lstStyle/>
          <a:p>
            <a:r>
              <a:rPr lang="en-US" sz="2400" dirty="0">
                <a:latin typeface="&amp;quot"/>
              </a:rPr>
              <a:t>In 2001, </a:t>
            </a:r>
            <a:r>
              <a:rPr lang="en-US" sz="2400" dirty="0">
                <a:latin typeface="&amp;quot"/>
                <a:hlinkClick r:id="rId2"/>
              </a:rPr>
              <a:t>Statistics Canada</a:t>
            </a:r>
            <a:r>
              <a:rPr lang="en-US" sz="2400" dirty="0">
                <a:latin typeface="&amp;quot"/>
              </a:rPr>
              <a:t> began collecting information about same-sex partnerships. At that time, about 0.5 per cent of all Canadian couples reported living in same-sex unions.</a:t>
            </a:r>
          </a:p>
          <a:p>
            <a:endParaRPr lang="en-US" sz="2400" dirty="0" smtClean="0">
              <a:latin typeface="&amp;quot"/>
            </a:endParaRPr>
          </a:p>
          <a:p>
            <a:r>
              <a:rPr lang="en-US" sz="2400" dirty="0" smtClean="0">
                <a:latin typeface="&amp;quot"/>
              </a:rPr>
              <a:t>After </a:t>
            </a:r>
            <a:r>
              <a:rPr lang="en-US" sz="2400" dirty="0">
                <a:latin typeface="&amp;quot"/>
              </a:rPr>
              <a:t>same-sex </a:t>
            </a:r>
            <a:r>
              <a:rPr lang="en-US" sz="2400" dirty="0">
                <a:latin typeface="&amp;quot"/>
                <a:hlinkClick r:id="rId3"/>
              </a:rPr>
              <a:t>marriage</a:t>
            </a:r>
            <a:r>
              <a:rPr lang="en-US" sz="2400" dirty="0">
                <a:latin typeface="&amp;quot"/>
              </a:rPr>
              <a:t> became available on 20 July 2005, the 2006 census was the first to collect data on legally married same-sex couples. It showed there were more than 45,000 declared same-sex couples in the country, and that 16.5 per cent of those were married.</a:t>
            </a:r>
            <a:endParaRPr lang="en-US" sz="2400" b="0" i="0" u="none" strike="noStrike" dirty="0">
              <a:effectLst/>
              <a:latin typeface="&amp;quot"/>
            </a:endParaRPr>
          </a:p>
        </p:txBody>
      </p:sp>
    </p:spTree>
    <p:extLst>
      <p:ext uri="{BB962C8B-B14F-4D97-AF65-F5344CB8AC3E}">
        <p14:creationId xmlns:p14="http://schemas.microsoft.com/office/powerpoint/2010/main" val="24985202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81680" y="1717040"/>
            <a:ext cx="6278880" cy="3416320"/>
          </a:xfrm>
          <a:prstGeom prst="rect">
            <a:avLst/>
          </a:prstGeom>
        </p:spPr>
        <p:txBody>
          <a:bodyPr wrap="square">
            <a:spAutoFit/>
          </a:bodyPr>
          <a:lstStyle/>
          <a:p>
            <a:r>
              <a:rPr lang="en-US" sz="2400" dirty="0">
                <a:latin typeface="Avenir"/>
              </a:rPr>
              <a:t>By the time of the 2016 census, there were 72,880 declared same-sex couples — 0.9 per cent of the total number of couples — and 33.4 per cent of those same-sex couples were married. </a:t>
            </a:r>
            <a:endParaRPr lang="en-US" sz="2400" dirty="0" smtClean="0">
              <a:latin typeface="Avenir"/>
            </a:endParaRPr>
          </a:p>
          <a:p>
            <a:endParaRPr lang="en-US" sz="2400" dirty="0">
              <a:latin typeface="Avenir"/>
            </a:endParaRPr>
          </a:p>
          <a:p>
            <a:r>
              <a:rPr lang="en-US" sz="2400" dirty="0" smtClean="0">
                <a:latin typeface="Avenir"/>
              </a:rPr>
              <a:t>That </a:t>
            </a:r>
            <a:r>
              <a:rPr lang="en-US" sz="2400" dirty="0">
                <a:latin typeface="Avenir"/>
              </a:rPr>
              <a:t>represents a tripling in the number of married, same-sex unions across the country between 2006 and 2016.</a:t>
            </a:r>
            <a:endParaRPr lang="en-CA" sz="2400" dirty="0"/>
          </a:p>
        </p:txBody>
      </p:sp>
    </p:spTree>
    <p:extLst>
      <p:ext uri="{BB962C8B-B14F-4D97-AF65-F5344CB8AC3E}">
        <p14:creationId xmlns:p14="http://schemas.microsoft.com/office/powerpoint/2010/main" val="706826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9841" y="805995"/>
            <a:ext cx="4594542" cy="3294200"/>
          </a:xfrm>
          <a:prstGeom prst="rect">
            <a:avLst/>
          </a:prstGeom>
        </p:spPr>
      </p:pic>
      <p:sp>
        <p:nvSpPr>
          <p:cNvPr id="3" name="TextBox 2"/>
          <p:cNvSpPr txBox="1"/>
          <p:nvPr/>
        </p:nvSpPr>
        <p:spPr>
          <a:xfrm>
            <a:off x="3169920" y="4572000"/>
            <a:ext cx="7362871" cy="1477328"/>
          </a:xfrm>
          <a:prstGeom prst="rect">
            <a:avLst/>
          </a:prstGeom>
          <a:noFill/>
        </p:spPr>
        <p:txBody>
          <a:bodyPr wrap="square" rtlCol="0">
            <a:spAutoFit/>
          </a:bodyPr>
          <a:lstStyle/>
          <a:p>
            <a:r>
              <a:rPr lang="en-CA" dirty="0" smtClean="0"/>
              <a:t>1914</a:t>
            </a:r>
          </a:p>
          <a:p>
            <a:endParaRPr lang="en-CA" dirty="0"/>
          </a:p>
          <a:p>
            <a:r>
              <a:rPr lang="en-CA" dirty="0" smtClean="0"/>
              <a:t>Charged with obscenity (1873 Comstock Act)</a:t>
            </a:r>
            <a:endParaRPr lang="en-CA" dirty="0"/>
          </a:p>
          <a:p>
            <a:endParaRPr lang="en-CA" dirty="0" smtClean="0"/>
          </a:p>
          <a:p>
            <a:r>
              <a:rPr lang="en-CA" dirty="0" smtClean="0"/>
              <a:t>Fled to Europe (‘estranged’ from her husband since 1913)</a:t>
            </a:r>
            <a:endParaRPr lang="en-CA" dirty="0"/>
          </a:p>
        </p:txBody>
      </p:sp>
    </p:spTree>
    <p:extLst>
      <p:ext uri="{BB962C8B-B14F-4D97-AF65-F5344CB8AC3E}">
        <p14:creationId xmlns:p14="http://schemas.microsoft.com/office/powerpoint/2010/main" val="30100007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60800" y="2377440"/>
            <a:ext cx="6473247" cy="2800767"/>
          </a:xfrm>
          <a:prstGeom prst="rect">
            <a:avLst/>
          </a:prstGeom>
          <a:noFill/>
        </p:spPr>
        <p:txBody>
          <a:bodyPr wrap="none" rtlCol="0">
            <a:spAutoFit/>
          </a:bodyPr>
          <a:lstStyle/>
          <a:p>
            <a:endParaRPr lang="en-CA" dirty="0" smtClean="0"/>
          </a:p>
          <a:p>
            <a:endParaRPr lang="en-CA" dirty="0"/>
          </a:p>
          <a:p>
            <a:r>
              <a:rPr lang="en-CA" sz="2800" dirty="0" smtClean="0"/>
              <a:t>13.91 million marriages in Canada </a:t>
            </a:r>
          </a:p>
          <a:p>
            <a:endParaRPr lang="en-CA" sz="2800" dirty="0"/>
          </a:p>
          <a:p>
            <a:r>
              <a:rPr lang="en-CA" sz="2800" dirty="0" smtClean="0"/>
              <a:t>24,342 ‘same sex’</a:t>
            </a:r>
          </a:p>
          <a:p>
            <a:endParaRPr lang="en-CA" sz="2800" dirty="0"/>
          </a:p>
          <a:p>
            <a:r>
              <a:rPr lang="en-CA" sz="2800" dirty="0" smtClean="0"/>
              <a:t>0.0017% of marriages are ‘same sex’</a:t>
            </a:r>
            <a:endParaRPr lang="en-CA"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843" y="445844"/>
            <a:ext cx="3444838" cy="2295569"/>
          </a:xfrm>
          <a:prstGeom prst="rect">
            <a:avLst/>
          </a:prstGeom>
        </p:spPr>
      </p:pic>
    </p:spTree>
    <p:extLst>
      <p:ext uri="{BB962C8B-B14F-4D97-AF65-F5344CB8AC3E}">
        <p14:creationId xmlns:p14="http://schemas.microsoft.com/office/powerpoint/2010/main" val="36749493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828836"/>
            <a:ext cx="6096000" cy="1938992"/>
          </a:xfrm>
          <a:prstGeom prst="rect">
            <a:avLst/>
          </a:prstGeom>
        </p:spPr>
        <p:txBody>
          <a:bodyPr>
            <a:spAutoFit/>
          </a:bodyPr>
          <a:lstStyle/>
          <a:p>
            <a:r>
              <a:rPr lang="en-US" sz="2400" dirty="0">
                <a:latin typeface="Arial" panose="020B0604020202020204" pitchFamily="34" charset="0"/>
              </a:rPr>
              <a:t>In 1961, </a:t>
            </a:r>
            <a:r>
              <a:rPr lang="en-US" sz="2400" b="1" dirty="0">
                <a:latin typeface="Arial" panose="020B0604020202020204" pitchFamily="34" charset="0"/>
              </a:rPr>
              <a:t>92 per cent of Canadian families were headed by married couples</a:t>
            </a:r>
            <a:r>
              <a:rPr lang="en-US" sz="2400" dirty="0">
                <a:latin typeface="Arial" panose="020B0604020202020204" pitchFamily="34" charset="0"/>
              </a:rPr>
              <a:t>. By 2016, this number had declined to </a:t>
            </a:r>
            <a:r>
              <a:rPr lang="en-US" sz="2400" b="1" dirty="0">
                <a:latin typeface="Arial" panose="020B0604020202020204" pitchFamily="34" charset="0"/>
              </a:rPr>
              <a:t>65.8</a:t>
            </a:r>
            <a:r>
              <a:rPr lang="en-US" sz="2400" dirty="0">
                <a:latin typeface="Arial" panose="020B0604020202020204" pitchFamily="34" charset="0"/>
              </a:rPr>
              <a:t> per cent — a change mostly due to the rising popularity of common-law unions.</a:t>
            </a:r>
            <a:endParaRPr lang="en-CA"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625" y="718502"/>
            <a:ext cx="2619375" cy="1743075"/>
          </a:xfrm>
          <a:prstGeom prst="rect">
            <a:avLst/>
          </a:prstGeom>
        </p:spPr>
      </p:pic>
    </p:spTree>
    <p:extLst>
      <p:ext uri="{BB962C8B-B14F-4D97-AF65-F5344CB8AC3E}">
        <p14:creationId xmlns:p14="http://schemas.microsoft.com/office/powerpoint/2010/main" val="23613958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1007" y="1757680"/>
            <a:ext cx="4308608" cy="2506027"/>
          </a:xfrm>
          <a:prstGeom prst="rect">
            <a:avLst/>
          </a:prstGeom>
        </p:spPr>
      </p:pic>
      <p:sp>
        <p:nvSpPr>
          <p:cNvPr id="3" name="TextBox 2"/>
          <p:cNvSpPr txBox="1"/>
          <p:nvPr/>
        </p:nvSpPr>
        <p:spPr>
          <a:xfrm>
            <a:off x="2905761" y="4927600"/>
            <a:ext cx="7264400" cy="461665"/>
          </a:xfrm>
          <a:prstGeom prst="rect">
            <a:avLst/>
          </a:prstGeom>
          <a:noFill/>
        </p:spPr>
        <p:txBody>
          <a:bodyPr wrap="square" rtlCol="0">
            <a:spAutoFit/>
          </a:bodyPr>
          <a:lstStyle/>
          <a:p>
            <a:r>
              <a:rPr lang="en-CA" sz="2400" dirty="0" smtClean="0"/>
              <a:t>Since the 80’s. The first one in Ontario in 2008 </a:t>
            </a:r>
            <a:endParaRPr lang="en-CA" sz="2400" dirty="0"/>
          </a:p>
        </p:txBody>
      </p:sp>
    </p:spTree>
    <p:extLst>
      <p:ext uri="{BB962C8B-B14F-4D97-AF65-F5344CB8AC3E}">
        <p14:creationId xmlns:p14="http://schemas.microsoft.com/office/powerpoint/2010/main" val="28037139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885" y="293052"/>
            <a:ext cx="7143750" cy="4524375"/>
          </a:xfrm>
          <a:prstGeom prst="rect">
            <a:avLst/>
          </a:prstGeom>
        </p:spPr>
      </p:pic>
      <p:sp>
        <p:nvSpPr>
          <p:cNvPr id="3" name="TextBox 2"/>
          <p:cNvSpPr txBox="1"/>
          <p:nvPr/>
        </p:nvSpPr>
        <p:spPr>
          <a:xfrm>
            <a:off x="2976880" y="5547360"/>
            <a:ext cx="5598406" cy="1200329"/>
          </a:xfrm>
          <a:prstGeom prst="rect">
            <a:avLst/>
          </a:prstGeom>
          <a:noFill/>
        </p:spPr>
        <p:txBody>
          <a:bodyPr wrap="square" rtlCol="0">
            <a:spAutoFit/>
          </a:bodyPr>
          <a:lstStyle/>
          <a:p>
            <a:r>
              <a:rPr lang="en-CA" sz="2400" dirty="0" smtClean="0"/>
              <a:t>‘Conversion therapy’ illegal </a:t>
            </a:r>
          </a:p>
          <a:p>
            <a:r>
              <a:rPr lang="en-CA" sz="2400" dirty="0" smtClean="0"/>
              <a:t>(18 states, two territories, 61 counties, 2 schoolboards)</a:t>
            </a:r>
            <a:endParaRPr lang="en-CA" sz="2400" dirty="0"/>
          </a:p>
        </p:txBody>
      </p:sp>
    </p:spTree>
    <p:extLst>
      <p:ext uri="{BB962C8B-B14F-4D97-AF65-F5344CB8AC3E}">
        <p14:creationId xmlns:p14="http://schemas.microsoft.com/office/powerpoint/2010/main" val="31425567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4080" y="127000"/>
            <a:ext cx="6441440" cy="6441440"/>
          </a:xfrm>
          <a:prstGeom prst="rect">
            <a:avLst/>
          </a:prstGeom>
        </p:spPr>
      </p:pic>
    </p:spTree>
    <p:extLst>
      <p:ext uri="{BB962C8B-B14F-4D97-AF65-F5344CB8AC3E}">
        <p14:creationId xmlns:p14="http://schemas.microsoft.com/office/powerpoint/2010/main" val="7737837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9762" y="609600"/>
            <a:ext cx="7993578" cy="4103370"/>
          </a:xfrm>
          <a:prstGeom prst="rect">
            <a:avLst/>
          </a:prstGeom>
        </p:spPr>
      </p:pic>
    </p:spTree>
    <p:extLst>
      <p:ext uri="{BB962C8B-B14F-4D97-AF65-F5344CB8AC3E}">
        <p14:creationId xmlns:p14="http://schemas.microsoft.com/office/powerpoint/2010/main" val="31229546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89120" y="1676400"/>
            <a:ext cx="4643120" cy="2246769"/>
          </a:xfrm>
          <a:prstGeom prst="rect">
            <a:avLst/>
          </a:prstGeom>
          <a:noFill/>
        </p:spPr>
        <p:txBody>
          <a:bodyPr wrap="square" rtlCol="0">
            <a:spAutoFit/>
          </a:bodyPr>
          <a:lstStyle/>
          <a:p>
            <a:r>
              <a:rPr lang="en-CA" sz="2800" dirty="0" smtClean="0"/>
              <a:t>Psychoanalysis </a:t>
            </a:r>
          </a:p>
          <a:p>
            <a:endParaRPr lang="en-CA" sz="2800" dirty="0"/>
          </a:p>
          <a:p>
            <a:r>
              <a:rPr lang="en-CA" sz="2800" dirty="0" smtClean="0"/>
              <a:t>(Versus? With?)</a:t>
            </a:r>
          </a:p>
          <a:p>
            <a:endParaRPr lang="en-CA" sz="2800" dirty="0"/>
          </a:p>
          <a:p>
            <a:r>
              <a:rPr lang="en-CA" sz="2800" dirty="0" smtClean="0"/>
              <a:t>Spiritual Direction</a:t>
            </a:r>
            <a:endParaRPr lang="en-CA"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455" y="2346960"/>
            <a:ext cx="2410945" cy="328993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6240" y="391195"/>
            <a:ext cx="3911600" cy="2437864"/>
          </a:xfrm>
          <a:prstGeom prst="rect">
            <a:avLst/>
          </a:prstGeom>
        </p:spPr>
      </p:pic>
    </p:spTree>
    <p:extLst>
      <p:ext uri="{BB962C8B-B14F-4D97-AF65-F5344CB8AC3E}">
        <p14:creationId xmlns:p14="http://schemas.microsoft.com/office/powerpoint/2010/main" val="16022612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250" y="556260"/>
            <a:ext cx="5846536" cy="327406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5487" y="3048000"/>
            <a:ext cx="4203558" cy="2492375"/>
          </a:xfrm>
          <a:prstGeom prst="rect">
            <a:avLst/>
          </a:prstGeom>
        </p:spPr>
      </p:pic>
      <p:sp>
        <p:nvSpPr>
          <p:cNvPr id="4" name="TextBox 3"/>
          <p:cNvSpPr txBox="1"/>
          <p:nvPr/>
        </p:nvSpPr>
        <p:spPr>
          <a:xfrm>
            <a:off x="603250" y="4683760"/>
            <a:ext cx="6050054" cy="461665"/>
          </a:xfrm>
          <a:prstGeom prst="rect">
            <a:avLst/>
          </a:prstGeom>
          <a:noFill/>
        </p:spPr>
        <p:txBody>
          <a:bodyPr wrap="none" rtlCol="0">
            <a:spAutoFit/>
          </a:bodyPr>
          <a:lstStyle/>
          <a:p>
            <a:r>
              <a:rPr lang="en-CA" sz="2400" dirty="0" smtClean="0"/>
              <a:t>First in San Francisco (where else?) 2015</a:t>
            </a:r>
            <a:endParaRPr lang="en-CA" sz="2400" dirty="0"/>
          </a:p>
        </p:txBody>
      </p:sp>
    </p:spTree>
    <p:extLst>
      <p:ext uri="{BB962C8B-B14F-4D97-AF65-F5344CB8AC3E}">
        <p14:creationId xmlns:p14="http://schemas.microsoft.com/office/powerpoint/2010/main" val="8023485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969" y="3248660"/>
            <a:ext cx="5356679" cy="299974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6080" y="577983"/>
            <a:ext cx="4761230" cy="3339967"/>
          </a:xfrm>
          <a:prstGeom prst="rect">
            <a:avLst/>
          </a:prstGeom>
        </p:spPr>
      </p:pic>
    </p:spTree>
    <p:extLst>
      <p:ext uri="{BB962C8B-B14F-4D97-AF65-F5344CB8AC3E}">
        <p14:creationId xmlns:p14="http://schemas.microsoft.com/office/powerpoint/2010/main" val="8421324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1841" y="1066800"/>
            <a:ext cx="5263514" cy="2631757"/>
          </a:xfrm>
          <a:prstGeom prst="rect">
            <a:avLst/>
          </a:prstGeom>
        </p:spPr>
      </p:pic>
      <p:sp>
        <p:nvSpPr>
          <p:cNvPr id="3" name="TextBox 2"/>
          <p:cNvSpPr txBox="1"/>
          <p:nvPr/>
        </p:nvSpPr>
        <p:spPr>
          <a:xfrm>
            <a:off x="4165600" y="4521200"/>
            <a:ext cx="2581156" cy="1200329"/>
          </a:xfrm>
          <a:prstGeom prst="rect">
            <a:avLst/>
          </a:prstGeom>
          <a:noFill/>
        </p:spPr>
        <p:txBody>
          <a:bodyPr wrap="none" rtlCol="0">
            <a:spAutoFit/>
          </a:bodyPr>
          <a:lstStyle/>
          <a:p>
            <a:r>
              <a:rPr lang="en-CA" sz="2400" dirty="0" smtClean="0"/>
              <a:t>Transgenderism </a:t>
            </a:r>
          </a:p>
          <a:p>
            <a:endParaRPr lang="en-CA" sz="2400" dirty="0"/>
          </a:p>
          <a:p>
            <a:r>
              <a:rPr lang="en-CA" sz="2400" dirty="0" smtClean="0"/>
              <a:t>2? Or 63? </a:t>
            </a:r>
            <a:endParaRPr lang="en-CA" sz="2400" dirty="0"/>
          </a:p>
        </p:txBody>
      </p:sp>
    </p:spTree>
    <p:extLst>
      <p:ext uri="{BB962C8B-B14F-4D97-AF65-F5344CB8AC3E}">
        <p14:creationId xmlns:p14="http://schemas.microsoft.com/office/powerpoint/2010/main" val="3068545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771668"/>
            <a:ext cx="4911408" cy="3697779"/>
          </a:xfrm>
          <a:prstGeom prst="rect">
            <a:avLst/>
          </a:prstGeom>
        </p:spPr>
      </p:pic>
      <p:sp>
        <p:nvSpPr>
          <p:cNvPr id="3" name="TextBox 2"/>
          <p:cNvSpPr txBox="1"/>
          <p:nvPr/>
        </p:nvSpPr>
        <p:spPr>
          <a:xfrm>
            <a:off x="3048000" y="4947920"/>
            <a:ext cx="5094673" cy="369332"/>
          </a:xfrm>
          <a:prstGeom prst="rect">
            <a:avLst/>
          </a:prstGeom>
          <a:noFill/>
        </p:spPr>
        <p:txBody>
          <a:bodyPr wrap="square" rtlCol="0">
            <a:spAutoFit/>
          </a:bodyPr>
          <a:lstStyle/>
          <a:p>
            <a:r>
              <a:rPr lang="en-CA" dirty="0" smtClean="0"/>
              <a:t>Birth Control Clinic (October 16, 1916)</a:t>
            </a:r>
            <a:endParaRPr lang="en-CA" dirty="0"/>
          </a:p>
        </p:txBody>
      </p:sp>
    </p:spTree>
    <p:extLst>
      <p:ext uri="{BB962C8B-B14F-4D97-AF65-F5344CB8AC3E}">
        <p14:creationId xmlns:p14="http://schemas.microsoft.com/office/powerpoint/2010/main" val="24655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9229" y="375921"/>
            <a:ext cx="7043811" cy="3957726"/>
          </a:xfrm>
          <a:prstGeom prst="rect">
            <a:avLst/>
          </a:prstGeom>
        </p:spPr>
      </p:pic>
      <p:sp>
        <p:nvSpPr>
          <p:cNvPr id="4" name="TextBox 3"/>
          <p:cNvSpPr txBox="1"/>
          <p:nvPr/>
        </p:nvSpPr>
        <p:spPr>
          <a:xfrm>
            <a:off x="3474720" y="4765040"/>
            <a:ext cx="4882732" cy="1200329"/>
          </a:xfrm>
          <a:prstGeom prst="rect">
            <a:avLst/>
          </a:prstGeom>
          <a:noFill/>
        </p:spPr>
        <p:txBody>
          <a:bodyPr wrap="square" rtlCol="0">
            <a:spAutoFit/>
          </a:bodyPr>
          <a:lstStyle/>
          <a:p>
            <a:r>
              <a:rPr lang="en-CA" sz="2400" dirty="0" smtClean="0"/>
              <a:t>Bruce ‘Call me Caitlin’ Jenner</a:t>
            </a:r>
          </a:p>
          <a:p>
            <a:endParaRPr lang="en-CA" sz="2400" dirty="0"/>
          </a:p>
          <a:p>
            <a:r>
              <a:rPr lang="en-CA" sz="2400" dirty="0" smtClean="0"/>
              <a:t>April, 2015</a:t>
            </a:r>
            <a:endParaRPr lang="en-CA" sz="2400" dirty="0"/>
          </a:p>
        </p:txBody>
      </p:sp>
    </p:spTree>
    <p:extLst>
      <p:ext uri="{BB962C8B-B14F-4D97-AF65-F5344CB8AC3E}">
        <p14:creationId xmlns:p14="http://schemas.microsoft.com/office/powerpoint/2010/main" val="36712300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564" y="341947"/>
            <a:ext cx="3388995" cy="403060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1040" y="778827"/>
            <a:ext cx="2276475" cy="4988871"/>
          </a:xfrm>
          <a:prstGeom prst="rect">
            <a:avLst/>
          </a:prstGeom>
        </p:spPr>
      </p:pic>
      <p:sp>
        <p:nvSpPr>
          <p:cNvPr id="4" name="TextBox 3"/>
          <p:cNvSpPr txBox="1"/>
          <p:nvPr/>
        </p:nvSpPr>
        <p:spPr>
          <a:xfrm>
            <a:off x="3190240" y="5232400"/>
            <a:ext cx="4406976" cy="461665"/>
          </a:xfrm>
          <a:prstGeom prst="rect">
            <a:avLst/>
          </a:prstGeom>
          <a:noFill/>
        </p:spPr>
        <p:txBody>
          <a:bodyPr wrap="none" rtlCol="0">
            <a:spAutoFit/>
          </a:bodyPr>
          <a:lstStyle/>
          <a:p>
            <a:r>
              <a:rPr lang="en-CA" sz="2400" dirty="0" smtClean="0"/>
              <a:t>1976 Decathlon Gold Medal</a:t>
            </a:r>
            <a:endParaRPr lang="en-CA" sz="2400" dirty="0"/>
          </a:p>
        </p:txBody>
      </p:sp>
    </p:spTree>
    <p:extLst>
      <p:ext uri="{BB962C8B-B14F-4D97-AF65-F5344CB8AC3E}">
        <p14:creationId xmlns:p14="http://schemas.microsoft.com/office/powerpoint/2010/main" val="35373509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94000" y="548641"/>
            <a:ext cx="8382000" cy="6001643"/>
          </a:xfrm>
          <a:prstGeom prst="rect">
            <a:avLst/>
          </a:prstGeom>
        </p:spPr>
        <p:txBody>
          <a:bodyPr wrap="square">
            <a:spAutoFit/>
          </a:bodyPr>
          <a:lstStyle/>
          <a:p>
            <a:r>
              <a:rPr lang="en-US" sz="2400" dirty="0" smtClean="0"/>
              <a:t>“</a:t>
            </a:r>
            <a:r>
              <a:rPr lang="en-US" sz="2400" b="1" dirty="0" smtClean="0"/>
              <a:t>Male and Female He Created Them</a:t>
            </a:r>
            <a:r>
              <a:rPr lang="en-US" sz="2400" dirty="0" smtClean="0"/>
              <a:t>” (2019)</a:t>
            </a:r>
          </a:p>
          <a:p>
            <a:endParaRPr lang="en-US" sz="2400" dirty="0"/>
          </a:p>
          <a:p>
            <a:r>
              <a:rPr lang="en-US" sz="2400" dirty="0" smtClean="0"/>
              <a:t>The </a:t>
            </a:r>
            <a:r>
              <a:rPr lang="en-US" sz="2400" dirty="0"/>
              <a:t>Christian vision of anthropology sees sexuality as a fundamental component of one’s personhood. It is one of its mode of being, of manifesting itself, communicating with others, and of feeling, expressing and living human love. </a:t>
            </a:r>
            <a:endParaRPr lang="en-US" sz="2400" dirty="0" smtClean="0"/>
          </a:p>
          <a:p>
            <a:endParaRPr lang="en-US" sz="2400" dirty="0"/>
          </a:p>
          <a:p>
            <a:r>
              <a:rPr lang="en-US" sz="2400" dirty="0" smtClean="0"/>
              <a:t>Therefore</a:t>
            </a:r>
            <a:r>
              <a:rPr lang="en-US" sz="2400" dirty="0"/>
              <a:t>, our sexuality plays an integral part in the development of our personality and in the process of its education: “In fact, it is from [their] sex that the human person receives the characteristics which, on the biological, psychological and spiritual levels, make that person a man or a woman, and thereby largely condition his or her progress towards maturity and insertion into society”.</a:t>
            </a:r>
            <a:endParaRPr lang="en-CA" sz="2400" dirty="0"/>
          </a:p>
        </p:txBody>
      </p:sp>
    </p:spTree>
    <p:extLst>
      <p:ext uri="{BB962C8B-B14F-4D97-AF65-F5344CB8AC3E}">
        <p14:creationId xmlns:p14="http://schemas.microsoft.com/office/powerpoint/2010/main" val="23173464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1680" y="538481"/>
            <a:ext cx="8036560" cy="5262979"/>
          </a:xfrm>
          <a:prstGeom prst="rect">
            <a:avLst/>
          </a:prstGeom>
        </p:spPr>
        <p:txBody>
          <a:bodyPr wrap="square">
            <a:spAutoFit/>
          </a:bodyPr>
          <a:lstStyle/>
          <a:p>
            <a:r>
              <a:rPr lang="en-US" dirty="0"/>
              <a:t> </a:t>
            </a:r>
            <a:r>
              <a:rPr lang="en-US" sz="2400" dirty="0"/>
              <a:t>Gender theory (especially in its most radical forms) speaks of a gradual process of </a:t>
            </a:r>
            <a:r>
              <a:rPr lang="en-US" sz="2400" dirty="0" err="1"/>
              <a:t>denaturalisation</a:t>
            </a:r>
            <a:r>
              <a:rPr lang="en-US" sz="2400" dirty="0"/>
              <a:t>, that is a move away from nature and towards an absolute option for the decision of the feelings of the human subject. In this understanding of things, the view of both sexuality identity and the family become subject to the same ‘liquidity’ and ‘fluidity’ that characterize other aspects of post-modern culture, often founded on nothing more than a confused concept of freedom in the realm of feelings and wants, or momentary desires provoked by emotional impulses and the will of the individual, as opposed to anything based on the truths of existence. </a:t>
            </a:r>
            <a:endParaRPr lang="en-CA" sz="2400" dirty="0"/>
          </a:p>
        </p:txBody>
      </p:sp>
    </p:spTree>
    <p:extLst>
      <p:ext uri="{BB962C8B-B14F-4D97-AF65-F5344CB8AC3E}">
        <p14:creationId xmlns:p14="http://schemas.microsoft.com/office/powerpoint/2010/main" val="19866921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0480" y="914401"/>
            <a:ext cx="6573520" cy="4524315"/>
          </a:xfrm>
          <a:prstGeom prst="rect">
            <a:avLst/>
          </a:prstGeom>
        </p:spPr>
        <p:txBody>
          <a:bodyPr wrap="square">
            <a:spAutoFit/>
          </a:bodyPr>
          <a:lstStyle/>
          <a:p>
            <a:r>
              <a:rPr lang="en-US" dirty="0"/>
              <a:t> </a:t>
            </a:r>
            <a:r>
              <a:rPr lang="en-US" sz="2400" dirty="0"/>
              <a:t>The underlying presuppositions of these theories can be traced back to a dualistic anthropology, separating body (reduced to the status of inert matter) from human will, which itself becomes an absolute that can manipulate the body as it pleases. </a:t>
            </a:r>
            <a:endParaRPr lang="en-US" sz="2400" dirty="0" smtClean="0"/>
          </a:p>
          <a:p>
            <a:endParaRPr lang="en-US" sz="2400" dirty="0"/>
          </a:p>
          <a:p>
            <a:r>
              <a:rPr lang="en-US" sz="2400" smtClean="0"/>
              <a:t>This </a:t>
            </a:r>
            <a:r>
              <a:rPr lang="en-US" sz="2400" dirty="0"/>
              <a:t>combination of physicalism and voluntarism gives rise to relativism, in which everything that exists is of equal value and at the same time undifferentiated, without any real order or purpose</a:t>
            </a:r>
            <a:endParaRPr lang="en-CA" sz="2400" dirty="0"/>
          </a:p>
        </p:txBody>
      </p:sp>
    </p:spTree>
    <p:extLst>
      <p:ext uri="{BB962C8B-B14F-4D97-AF65-F5344CB8AC3E}">
        <p14:creationId xmlns:p14="http://schemas.microsoft.com/office/powerpoint/2010/main" val="925508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4079" y="391881"/>
            <a:ext cx="7670801" cy="4033355"/>
          </a:xfrm>
          <a:prstGeom prst="rect">
            <a:avLst/>
          </a:prstGeom>
        </p:spPr>
      </p:pic>
      <p:sp>
        <p:nvSpPr>
          <p:cNvPr id="3" name="TextBox 2"/>
          <p:cNvSpPr txBox="1"/>
          <p:nvPr/>
        </p:nvSpPr>
        <p:spPr>
          <a:xfrm>
            <a:off x="4094480" y="5019040"/>
            <a:ext cx="1816523" cy="461665"/>
          </a:xfrm>
          <a:prstGeom prst="rect">
            <a:avLst/>
          </a:prstGeom>
          <a:noFill/>
        </p:spPr>
        <p:txBody>
          <a:bodyPr wrap="none" rtlCol="0">
            <a:spAutoFit/>
          </a:bodyPr>
          <a:lstStyle/>
          <a:p>
            <a:r>
              <a:rPr lang="en-CA" sz="2400" dirty="0" smtClean="0"/>
              <a:t>1917 - 1929</a:t>
            </a:r>
            <a:endParaRPr lang="en-CA" sz="2400" dirty="0"/>
          </a:p>
        </p:txBody>
      </p:sp>
    </p:spTree>
    <p:extLst>
      <p:ext uri="{BB962C8B-B14F-4D97-AF65-F5344CB8AC3E}">
        <p14:creationId xmlns:p14="http://schemas.microsoft.com/office/powerpoint/2010/main" val="25270760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600" y="121704"/>
            <a:ext cx="3327401" cy="6493474"/>
          </a:xfrm>
          <a:prstGeom prst="rect">
            <a:avLst/>
          </a:prstGeom>
        </p:spPr>
      </p:pic>
      <p:sp>
        <p:nvSpPr>
          <p:cNvPr id="3" name="TextBox 2"/>
          <p:cNvSpPr txBox="1"/>
          <p:nvPr/>
        </p:nvSpPr>
        <p:spPr>
          <a:xfrm>
            <a:off x="5120640" y="2479040"/>
            <a:ext cx="6643563" cy="1200329"/>
          </a:xfrm>
          <a:prstGeom prst="rect">
            <a:avLst/>
          </a:prstGeom>
          <a:noFill/>
        </p:spPr>
        <p:txBody>
          <a:bodyPr wrap="square" rtlCol="0">
            <a:spAutoFit/>
          </a:bodyPr>
          <a:lstStyle/>
          <a:p>
            <a:r>
              <a:rPr lang="en-CA" sz="2400" dirty="0" smtClean="0"/>
              <a:t>1920</a:t>
            </a:r>
          </a:p>
          <a:p>
            <a:endParaRPr lang="en-CA" sz="2400" dirty="0"/>
          </a:p>
          <a:p>
            <a:r>
              <a:rPr lang="en-CA" sz="2400" dirty="0" smtClean="0"/>
              <a:t>Avowed and unabashed eugenics</a:t>
            </a:r>
            <a:endParaRPr lang="en-CA" sz="2400" dirty="0"/>
          </a:p>
        </p:txBody>
      </p:sp>
    </p:spTree>
    <p:extLst>
      <p:ext uri="{BB962C8B-B14F-4D97-AF65-F5344CB8AC3E}">
        <p14:creationId xmlns:p14="http://schemas.microsoft.com/office/powerpoint/2010/main" val="20764733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3040" y="579121"/>
            <a:ext cx="6410960" cy="5262979"/>
          </a:xfrm>
          <a:prstGeom prst="rect">
            <a:avLst/>
          </a:prstGeom>
        </p:spPr>
        <p:txBody>
          <a:bodyPr wrap="square">
            <a:spAutoFit/>
          </a:bodyPr>
          <a:lstStyle/>
          <a:p>
            <a:r>
              <a:rPr lang="en-US" sz="2400" dirty="0">
                <a:latin typeface="&amp;quot"/>
              </a:rPr>
              <a:t>“[Our objective is] </a:t>
            </a:r>
            <a:r>
              <a:rPr lang="en-US" sz="2400" b="1" dirty="0">
                <a:latin typeface="&amp;quot"/>
              </a:rPr>
              <a:t>unlimited sexual gratification without the burden of unwanted children… </a:t>
            </a:r>
            <a:r>
              <a:rPr lang="en-US" sz="2400" dirty="0">
                <a:latin typeface="&amp;quot"/>
              </a:rPr>
              <a:t>[Women must have the right] to live … to love… to be lazy … to be an unmarried mother … to create… to destroy… The marriage bed is the most degenerative influence in the social order… </a:t>
            </a:r>
            <a:r>
              <a:rPr lang="en-US" sz="2400" b="1" dirty="0">
                <a:latin typeface="&amp;quot"/>
              </a:rPr>
              <a:t>The most merciful thing that a family does to one of its infant members is to kill it.” </a:t>
            </a:r>
            <a:endParaRPr lang="en-US" sz="2400" b="1" dirty="0" smtClean="0">
              <a:latin typeface="&amp;quot"/>
            </a:endParaRPr>
          </a:p>
          <a:p>
            <a:endParaRPr lang="en-US" sz="2400" dirty="0">
              <a:latin typeface="&amp;quot"/>
            </a:endParaRPr>
          </a:p>
          <a:p>
            <a:r>
              <a:rPr lang="en-US" sz="2400" dirty="0">
                <a:latin typeface="&amp;quot"/>
              </a:rPr>
              <a:t>– Margaret Sanger (editor). </a:t>
            </a:r>
            <a:r>
              <a:rPr lang="en-US" sz="2400" dirty="0">
                <a:latin typeface="&amp;quot"/>
                <a:hlinkClick r:id="rId2" tooltip="sanger1"/>
              </a:rPr>
              <a:t>The Woman Rebel</a:t>
            </a:r>
            <a:r>
              <a:rPr lang="en-US" sz="2400" dirty="0">
                <a:latin typeface="&amp;quot"/>
              </a:rPr>
              <a:t>, Volume I, Number 1. Reprinted in Woman and the New Race. New York: </a:t>
            </a:r>
            <a:r>
              <a:rPr lang="en-US" sz="2400" dirty="0" err="1">
                <a:latin typeface="&amp;quot"/>
              </a:rPr>
              <a:t>Brentanos</a:t>
            </a:r>
            <a:r>
              <a:rPr lang="en-US" sz="2400" dirty="0">
                <a:latin typeface="&amp;quot"/>
              </a:rPr>
              <a:t> Publishers, 1922 (emphasis mine).</a:t>
            </a:r>
            <a:endParaRPr lang="en-US" sz="2400" b="0" i="0" u="none" strike="noStrike" dirty="0">
              <a:effectLst/>
              <a:latin typeface="&amp;quot"/>
            </a:endParaRPr>
          </a:p>
        </p:txBody>
      </p:sp>
    </p:spTree>
    <p:extLst>
      <p:ext uri="{BB962C8B-B14F-4D97-AF65-F5344CB8AC3E}">
        <p14:creationId xmlns:p14="http://schemas.microsoft.com/office/powerpoint/2010/main" val="37183155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15910</TotalTime>
  <Words>2059</Words>
  <Application>Microsoft Office PowerPoint</Application>
  <PresentationFormat>Widescreen</PresentationFormat>
  <Paragraphs>124</Paragraphs>
  <Slides>64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&amp;quot</vt:lpstr>
      <vt:lpstr>Arial</vt:lpstr>
      <vt:lpstr>Avenir</vt:lpstr>
      <vt:lpstr>Century Gothic</vt:lpstr>
      <vt:lpstr>Times New Roman</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Paul Meenan</dc:creator>
  <cp:lastModifiedBy>John Paul Meenan</cp:lastModifiedBy>
  <cp:revision>49</cp:revision>
  <dcterms:created xsi:type="dcterms:W3CDTF">2019-11-23T17:52:53Z</dcterms:created>
  <dcterms:modified xsi:type="dcterms:W3CDTF">2019-12-04T20:29:12Z</dcterms:modified>
</cp:coreProperties>
</file>